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Abril Fatface"/>
      <p:regular r:id="rId51"/>
    </p:embeddedFont>
    <p:embeddedFont>
      <p:font typeface="Fira Sans Extra Condensed"/>
      <p:regular r:id="rId52"/>
      <p:bold r:id="rId53"/>
      <p:italic r:id="rId54"/>
      <p:boldItalic r:id="rId55"/>
    </p:embeddedFont>
    <p:embeddedFont>
      <p:font typeface="Fira Sans Extra Condensed SemiBold"/>
      <p:regular r:id="rId56"/>
      <p:bold r:id="rId57"/>
      <p:italic r:id="rId58"/>
      <p:boldItalic r:id="rId59"/>
    </p:embeddedFont>
    <p:embeddedFont>
      <p:font typeface="Comfortaa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C118B7-FD29-4608-B375-2A1982C1B51F}">
  <a:tblStyle styleId="{A6C118B7-FD29-4608-B375-2A1982C1B5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brilFatfac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FiraSansExtraCondensed-bold.fntdata"/><Relationship Id="rId52" Type="http://schemas.openxmlformats.org/officeDocument/2006/relationships/font" Target="fonts/FiraSansExtraCondensed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-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SemiBold-bold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SemiBold-regular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SemiBold-bold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3e38dcf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3e38dcf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a98e931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a98e931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a98e931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a98e931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a98e931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4a98e931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a98e931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a98e931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a98e931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a98e931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4a98e931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4a98e931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a98e931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a98e931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4a98e931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4a98e931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a98e931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a98e931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4a98e931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4a98e931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4a98e931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4a98e931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ecc1abd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decc1abd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decc1abd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decc1abd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b21be19b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b21be19b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4a98e93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4a98e93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4a98e93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4a98e93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a98e931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4a98e931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969a6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4969a6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3e38dcf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3e38dcf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2b21be19b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2b21be19b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a98e931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a98e931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2b21be19b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2b21be19b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4c05520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4c05520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4c0551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4c0551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4c0551f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4c0551f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4c055202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4c055202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4c055202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4c055202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4c0552028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4c055202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4c055202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4c055202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4c0552028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4c0552028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4969a603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4969a603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a98e931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a98e931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3e38dcf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3e38dcf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2b21be19b_0_3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2b21be19b_0_3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a98e93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a98e93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a98e931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a98e931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4a98e931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4a98e931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a98e931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a98e931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a98e931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a98e931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244763" y="1504175"/>
            <a:ext cx="34980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44750" y="3211513"/>
            <a:ext cx="3498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fable.tidyverts.org/reference/index.html" TargetMode="External"/><Relationship Id="rId4" Type="http://schemas.openxmlformats.org/officeDocument/2006/relationships/hyperlink" Target="https://otexts.com/fpp3/arima-r.html" TargetMode="External"/><Relationship Id="rId5" Type="http://schemas.openxmlformats.org/officeDocument/2006/relationships/hyperlink" Target="https://fable.tidyverts.org/index.html" TargetMode="External"/><Relationship Id="rId6" Type="http://schemas.openxmlformats.org/officeDocument/2006/relationships/hyperlink" Target="https://tidyverts.org/" TargetMode="External"/><Relationship Id="rId7" Type="http://schemas.openxmlformats.org/officeDocument/2006/relationships/hyperlink" Target="https://otexts.com/fpp3/index.html" TargetMode="External"/><Relationship Id="rId8" Type="http://schemas.openxmlformats.org/officeDocument/2006/relationships/hyperlink" Target="https://cran.r-project.org/web/packages/fable/index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imf.org/en/Publications/SPROLLS/world-economic-outlook-databases#sort=%40imfdate%20descending" TargetMode="External"/><Relationship Id="rId4" Type="http://schemas.openxmlformats.org/officeDocument/2006/relationships/hyperlink" Target="https://data.worldbank.org/" TargetMode="External"/><Relationship Id="rId9" Type="http://schemas.openxmlformats.org/officeDocument/2006/relationships/hyperlink" Target="https://www.datos.gov.co/browse?limitTo=charts" TargetMode="External"/><Relationship Id="rId5" Type="http://schemas.openxmlformats.org/officeDocument/2006/relationships/hyperlink" Target="https://fred.stlouisfed.org/" TargetMode="External"/><Relationship Id="rId6" Type="http://schemas.openxmlformats.org/officeDocument/2006/relationships/hyperlink" Target="https://encuestalongitudinal.uniandes.edu.co/es/" TargetMode="External"/><Relationship Id="rId7" Type="http://schemas.openxmlformats.org/officeDocument/2006/relationships/hyperlink" Target="https://microdatos.dane.gov.co/index.php/catalog/MICRODATOS/about" TargetMode="External"/><Relationship Id="rId8" Type="http://schemas.openxmlformats.org/officeDocument/2006/relationships/hyperlink" Target="https://psidonline.isr.umich.edu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1023827" y="1504175"/>
            <a:ext cx="76299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series estacionarias y no estacionarias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AR(2) estacionario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13" y="917974"/>
            <a:ext cx="8466974" cy="40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2682250" y="1547075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no tan rápido de las autocorrelaciones a 0 como en el caso AR(1).</a:t>
            </a:r>
            <a:endParaRPr i="1"/>
          </a:p>
        </p:txBody>
      </p:sp>
      <p:sp>
        <p:nvSpPr>
          <p:cNvPr id="127" name="Google Shape;127;p22"/>
          <p:cNvSpPr/>
          <p:nvPr/>
        </p:nvSpPr>
        <p:spPr>
          <a:xfrm>
            <a:off x="6762600" y="1547075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Únicamente las primeras 2 </a:t>
            </a:r>
            <a:r>
              <a:rPr i="1" lang="en"/>
              <a:t>autocorrelaciones son</a:t>
            </a:r>
            <a:r>
              <a:rPr i="1" lang="en"/>
              <a:t> diferentes de 0.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95550" y="331525"/>
            <a:ext cx="2727300" cy="8538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95550" y="492250"/>
            <a:ext cx="272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AR(2) no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700" y="1161433"/>
            <a:ext cx="7704299" cy="398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41100" y="2807575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no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1127700" y="2953225"/>
            <a:ext cx="1122600" cy="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3"/>
          <p:cNvSpPr txBox="1"/>
          <p:nvPr/>
        </p:nvSpPr>
        <p:spPr>
          <a:xfrm>
            <a:off x="6915800" y="3241375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no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2974750" y="2292200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6393500" y="3449175"/>
            <a:ext cx="522300" cy="629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AR(2) no estacionario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275"/>
            <a:ext cx="8848995" cy="42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7264900" y="1396375"/>
            <a:ext cx="1657500" cy="1155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Únicamente las primeras 2 autocorrelaciones son diferentes de 0.</a:t>
            </a:r>
            <a:endParaRPr i="1"/>
          </a:p>
        </p:txBody>
      </p:sp>
      <p:sp>
        <p:nvSpPr>
          <p:cNvPr id="147" name="Google Shape;147;p24"/>
          <p:cNvSpPr/>
          <p:nvPr/>
        </p:nvSpPr>
        <p:spPr>
          <a:xfrm>
            <a:off x="5386325" y="3165175"/>
            <a:ext cx="2118000" cy="954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“lineal” de las autocorrelaciones a 0.</a:t>
            </a:r>
            <a:endParaRPr i="1"/>
          </a:p>
        </p:txBody>
      </p:sp>
      <p:cxnSp>
        <p:nvCxnSpPr>
          <p:cNvPr id="148" name="Google Shape;148;p24"/>
          <p:cNvCxnSpPr/>
          <p:nvPr/>
        </p:nvCxnSpPr>
        <p:spPr>
          <a:xfrm flipH="1" rot="10800000">
            <a:off x="3757175" y="3686800"/>
            <a:ext cx="1255800" cy="1005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/>
          <p:nvPr/>
        </p:nvCxnSpPr>
        <p:spPr>
          <a:xfrm flipH="1" rot="10800000">
            <a:off x="5525250" y="1848300"/>
            <a:ext cx="1527900" cy="102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95550" y="783575"/>
            <a:ext cx="2727300" cy="7866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95550" y="907625"/>
            <a:ext cx="2727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M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A(1)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280300" y="2748850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4531675" y="482200"/>
            <a:ext cx="4380300" cy="6432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Los modelos MA(q) puros </a:t>
            </a:r>
            <a:r>
              <a:rPr i="1" lang="en"/>
              <a:t>generalmente</a:t>
            </a:r>
            <a:r>
              <a:rPr i="1" lang="en"/>
              <a:t> son </a:t>
            </a:r>
            <a:r>
              <a:rPr b="1" i="1" lang="en"/>
              <a:t>procesos menos persistentes </a:t>
            </a:r>
            <a:r>
              <a:rPr i="1" lang="en"/>
              <a:t>que los procesos AR(p) puros.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77" y="1405575"/>
            <a:ext cx="7523025" cy="37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4661300" y="1791175"/>
            <a:ext cx="2230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>
            <a:off x="1097550" y="2645375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MA(1) estacionario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8774"/>
            <a:ext cx="8708077" cy="41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6971850" y="1396400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 rápido de las autocorrelaciones a 0.</a:t>
            </a:r>
            <a:endParaRPr i="1"/>
          </a:p>
        </p:txBody>
      </p:sp>
      <p:sp>
        <p:nvSpPr>
          <p:cNvPr id="168" name="Google Shape;168;p26"/>
          <p:cNvSpPr/>
          <p:nvPr/>
        </p:nvSpPr>
        <p:spPr>
          <a:xfrm>
            <a:off x="2390975" y="1396400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Únicamente la primera autocorrelación es diferente de 0.</a:t>
            </a:r>
            <a:endParaRPr i="1"/>
          </a:p>
        </p:txBody>
      </p:sp>
      <p:cxnSp>
        <p:nvCxnSpPr>
          <p:cNvPr id="169" name="Google Shape;169;p26"/>
          <p:cNvCxnSpPr/>
          <p:nvPr/>
        </p:nvCxnSpPr>
        <p:spPr>
          <a:xfrm flipH="1" rot="10800000">
            <a:off x="1024675" y="2662100"/>
            <a:ext cx="1255800" cy="4722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6"/>
          <p:cNvCxnSpPr/>
          <p:nvPr/>
        </p:nvCxnSpPr>
        <p:spPr>
          <a:xfrm flipH="1" rot="10800000">
            <a:off x="683125" y="3847450"/>
            <a:ext cx="1366200" cy="62100"/>
          </a:xfrm>
          <a:prstGeom prst="straightConnector1">
            <a:avLst/>
          </a:prstGeom>
          <a:noFill/>
          <a:ln cap="flat" cmpd="sng" w="38100">
            <a:solidFill>
              <a:srgbClr val="5E3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1" name="Google Shape;171;p26"/>
          <p:cNvSpPr/>
          <p:nvPr/>
        </p:nvSpPr>
        <p:spPr>
          <a:xfrm>
            <a:off x="2190875" y="3476625"/>
            <a:ext cx="2057700" cy="7551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Recuerden que esta primera correlación NO cuenta</a:t>
            </a:r>
            <a:r>
              <a:rPr i="1" lang="en"/>
              <a:t>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95550" y="331525"/>
            <a:ext cx="2727300" cy="8538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95550" y="492250"/>
            <a:ext cx="272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M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A(1) no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241100" y="2807575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no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0" y="1110775"/>
            <a:ext cx="7777750" cy="403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7"/>
          <p:cNvCxnSpPr/>
          <p:nvPr/>
        </p:nvCxnSpPr>
        <p:spPr>
          <a:xfrm>
            <a:off x="1157850" y="2953225"/>
            <a:ext cx="710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7"/>
          <p:cNvSpPr txBox="1"/>
          <p:nvPr/>
        </p:nvSpPr>
        <p:spPr>
          <a:xfrm>
            <a:off x="6915800" y="1741075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no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3979350" y="3196375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6041900" y="2072875"/>
            <a:ext cx="522300" cy="629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MA(1) no estacionario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275"/>
            <a:ext cx="8800374" cy="42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7264900" y="1396375"/>
            <a:ext cx="1657500" cy="1155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Mismo comportamiento de la FACP de un MA(1) estacionario. </a:t>
            </a:r>
            <a:endParaRPr i="1"/>
          </a:p>
        </p:txBody>
      </p:sp>
      <p:sp>
        <p:nvSpPr>
          <p:cNvPr id="191" name="Google Shape;191;p28"/>
          <p:cNvSpPr/>
          <p:nvPr/>
        </p:nvSpPr>
        <p:spPr>
          <a:xfrm>
            <a:off x="5788200" y="4098750"/>
            <a:ext cx="2790900" cy="603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“lineal” de las autocorrelaciones a 0.</a:t>
            </a:r>
            <a:endParaRPr i="1"/>
          </a:p>
        </p:txBody>
      </p:sp>
      <p:cxnSp>
        <p:nvCxnSpPr>
          <p:cNvPr id="192" name="Google Shape;192;p28"/>
          <p:cNvCxnSpPr/>
          <p:nvPr/>
        </p:nvCxnSpPr>
        <p:spPr>
          <a:xfrm>
            <a:off x="3757175" y="3787300"/>
            <a:ext cx="1406400" cy="4320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8"/>
          <p:cNvCxnSpPr/>
          <p:nvPr/>
        </p:nvCxnSpPr>
        <p:spPr>
          <a:xfrm flipH="1" rot="10800000">
            <a:off x="5625700" y="2400925"/>
            <a:ext cx="1326000" cy="4923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95550" y="783575"/>
            <a:ext cx="2727300" cy="7866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95550" y="907625"/>
            <a:ext cx="2727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ARMA(1,1)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280300" y="2748850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4531675" y="482200"/>
            <a:ext cx="4380300" cy="6432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</a:t>
            </a:r>
            <a:r>
              <a:rPr i="1" lang="en"/>
              <a:t>ermiten representar una amplia cantidad de procesos estacionarios de manera </a:t>
            </a:r>
            <a:r>
              <a:rPr b="1" i="1" lang="en"/>
              <a:t>parsimoniosa </a:t>
            </a:r>
            <a:r>
              <a:rPr i="1" lang="en"/>
              <a:t>(i.e. con muy pocos coeficientes).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02" name="Google Shape;202;p29"/>
          <p:cNvSpPr txBox="1"/>
          <p:nvPr/>
        </p:nvSpPr>
        <p:spPr>
          <a:xfrm>
            <a:off x="6228450" y="1979025"/>
            <a:ext cx="2230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976" y="1476750"/>
            <a:ext cx="6893026" cy="35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9"/>
          <p:cNvCxnSpPr/>
          <p:nvPr/>
        </p:nvCxnSpPr>
        <p:spPr>
          <a:xfrm>
            <a:off x="1459200" y="2956775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9"/>
          <p:cNvSpPr txBox="1"/>
          <p:nvPr/>
        </p:nvSpPr>
        <p:spPr>
          <a:xfrm>
            <a:off x="6148075" y="1881575"/>
            <a:ext cx="2230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ARMA(1,1) estacionario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3" y="945300"/>
            <a:ext cx="8500067" cy="405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2270375" y="1617400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rápido de las autocorrelaciones a 0 (AR(1)).</a:t>
            </a:r>
            <a:endParaRPr i="1"/>
          </a:p>
        </p:txBody>
      </p:sp>
      <p:sp>
        <p:nvSpPr>
          <p:cNvPr id="213" name="Google Shape;213;p30"/>
          <p:cNvSpPr/>
          <p:nvPr/>
        </p:nvSpPr>
        <p:spPr>
          <a:xfrm>
            <a:off x="6921600" y="1617400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 rápido de las autocorrelaciones a 0 (MA(1)).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95550" y="331525"/>
            <a:ext cx="2727300" cy="8538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95550" y="492250"/>
            <a:ext cx="272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ARMA(1,1) no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35" y="1185324"/>
            <a:ext cx="7666868" cy="39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95550" y="3529525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no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1137725" y="3663600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 txBox="1"/>
          <p:nvPr/>
        </p:nvSpPr>
        <p:spPr>
          <a:xfrm>
            <a:off x="6493875" y="1975600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no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2822850" y="3989950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5799350" y="2163300"/>
            <a:ext cx="522300" cy="629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ctrTitle"/>
          </p:nvPr>
        </p:nvSpPr>
        <p:spPr>
          <a:xfrm>
            <a:off x="4244755" y="1504175"/>
            <a:ext cx="48168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corte - Econometría II</a:t>
            </a:r>
            <a:endParaRPr/>
          </a:p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4244750" y="3211513"/>
            <a:ext cx="3498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Monitoría </a:t>
            </a:r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8576"/>
            <a:ext cx="4307024" cy="39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ARMA(1,1) no estacionario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8" y="1065875"/>
            <a:ext cx="8502571" cy="40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7134300" y="2069450"/>
            <a:ext cx="1657500" cy="1155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Una correlación significativa (la primera no se lee). </a:t>
            </a:r>
            <a:endParaRPr i="1"/>
          </a:p>
        </p:txBody>
      </p:sp>
      <p:sp>
        <p:nvSpPr>
          <p:cNvPr id="233" name="Google Shape;233;p32"/>
          <p:cNvSpPr/>
          <p:nvPr/>
        </p:nvSpPr>
        <p:spPr>
          <a:xfrm>
            <a:off x="5788200" y="4098750"/>
            <a:ext cx="2790900" cy="603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“lineal” de las autocorrelaciones a 0.</a:t>
            </a:r>
            <a:endParaRPr i="1"/>
          </a:p>
        </p:txBody>
      </p:sp>
      <p:cxnSp>
        <p:nvCxnSpPr>
          <p:cNvPr id="234" name="Google Shape;234;p32"/>
          <p:cNvCxnSpPr/>
          <p:nvPr/>
        </p:nvCxnSpPr>
        <p:spPr>
          <a:xfrm>
            <a:off x="3757175" y="3787300"/>
            <a:ext cx="1406400" cy="4320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2"/>
          <p:cNvCxnSpPr/>
          <p:nvPr/>
        </p:nvCxnSpPr>
        <p:spPr>
          <a:xfrm flipH="1" rot="10800000">
            <a:off x="5645775" y="3224750"/>
            <a:ext cx="1326000" cy="4923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457200" y="1148550"/>
            <a:ext cx="2727300" cy="35835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series de tiempo</a:t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3636625" y="1148550"/>
            <a:ext cx="5050200" cy="3583500"/>
          </a:xfrm>
          <a:prstGeom prst="rect">
            <a:avLst/>
          </a:prstGeom>
          <a:solidFill>
            <a:srgbClr val="EF545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457325" y="2109650"/>
            <a:ext cx="27273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Una gráfica de una serie de tiempo puede dar indicios de si el proceso es estacionario o no lo es.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625" y="1148550"/>
            <a:ext cx="5230125" cy="37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3"/>
          <p:cNvCxnSpPr/>
          <p:nvPr/>
        </p:nvCxnSpPr>
        <p:spPr>
          <a:xfrm flipH="1" rot="10800000">
            <a:off x="6529825" y="3264900"/>
            <a:ext cx="8238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3"/>
          <p:cNvSpPr/>
          <p:nvPr/>
        </p:nvSpPr>
        <p:spPr>
          <a:xfrm>
            <a:off x="7112500" y="2109650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4310850" y="4080350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7546975" y="3109050"/>
            <a:ext cx="1395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no es constante: no hay convergencia a largo plazo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5760525" y="2109650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no es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5658475" y="4266025"/>
            <a:ext cx="3141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El proceso parece </a:t>
            </a:r>
            <a:r>
              <a:rPr lang="en">
                <a:solidFill>
                  <a:srgbClr val="944147"/>
                </a:solidFill>
                <a:latin typeface="Abril Fatface"/>
                <a:ea typeface="Abril Fatface"/>
                <a:cs typeface="Abril Fatface"/>
                <a:sym typeface="Abril Fatface"/>
              </a:rPr>
              <a:t>no ser estacionario</a:t>
            </a: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: tendencia estocástica.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492250" y="411475"/>
            <a:ext cx="81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nos dice la FAC y la FACP al respecto?</a:t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0" y="1784525"/>
            <a:ext cx="2848800" cy="1768200"/>
          </a:xfrm>
          <a:prstGeom prst="rect">
            <a:avLst/>
          </a:prstGeom>
          <a:solidFill>
            <a:srgbClr val="2B3252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38700" y="2239388"/>
            <a:ext cx="2771400" cy="997150"/>
            <a:chOff x="5877250" y="3921500"/>
            <a:chExt cx="2771400" cy="997150"/>
          </a:xfrm>
        </p:grpSpPr>
        <p:sp>
          <p:nvSpPr>
            <p:cNvPr id="258" name="Google Shape;258;p34"/>
            <p:cNvSpPr txBox="1"/>
            <p:nvPr/>
          </p:nvSpPr>
          <p:spPr>
            <a:xfrm>
              <a:off x="5877250" y="3921500"/>
              <a:ext cx="2771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Decaimiento muy lento de las correlaciones 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9" name="Google Shape;259;p34"/>
            <p:cNvSpPr txBox="1"/>
            <p:nvPr/>
          </p:nvSpPr>
          <p:spPr>
            <a:xfrm>
              <a:off x="5927400" y="4253850"/>
              <a:ext cx="26712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Caída "lineal" lenta</a:t>
              </a:r>
              <a:endParaRPr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2238"/>
          <a:stretch/>
        </p:blipFill>
        <p:spPr>
          <a:xfrm>
            <a:off x="3094125" y="875300"/>
            <a:ext cx="6049875" cy="42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 para estacionarizar una serie</a:t>
            </a:r>
            <a:endParaRPr/>
          </a:p>
        </p:txBody>
      </p:sp>
      <p:graphicFrame>
        <p:nvGraphicFramePr>
          <p:cNvPr id="266" name="Google Shape;266;p35"/>
          <p:cNvGraphicFramePr/>
          <p:nvPr/>
        </p:nvGraphicFramePr>
        <p:xfrm>
          <a:off x="286563" y="88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983350"/>
              </a:tblGrid>
              <a:tr h="37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Diferenciar </a:t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Google Shape;267;p35"/>
          <p:cNvGraphicFramePr/>
          <p:nvPr/>
        </p:nvGraphicFramePr>
        <p:xfrm>
          <a:off x="286563" y="14779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2983575"/>
              </a:tblGrid>
              <a:tr h="3596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 ello, se logra eliminar una raíz unitaria de la serie. 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 la serie tiene más de 1 raíz unitaria hay que diferenciar múltiples veces, cada diferencia elimina una raíz unitaria a la vez.  Lo anterior, ayuda a que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la serie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 constante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(gire en torno a un número).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Diferenciar no necesariamente estabiliza la varianza.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5455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188" y="885050"/>
            <a:ext cx="5585838" cy="403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 para estacionarizar una serie</a:t>
            </a:r>
            <a:endParaRPr/>
          </a:p>
        </p:txBody>
      </p:sp>
      <p:graphicFrame>
        <p:nvGraphicFramePr>
          <p:cNvPr id="274" name="Google Shape;274;p36"/>
          <p:cNvGraphicFramePr/>
          <p:nvPr/>
        </p:nvGraphicFramePr>
        <p:xfrm>
          <a:off x="552863" y="100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983350"/>
              </a:tblGrid>
              <a:tr h="37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Aplicar logaritmo</a:t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5" name="Google Shape;275;p36"/>
          <p:cNvGraphicFramePr/>
          <p:nvPr/>
        </p:nvGraphicFramePr>
        <p:xfrm>
          <a:off x="457188" y="167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2269650"/>
              </a:tblGrid>
              <a:tr h="13066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 emplea para estabilizar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varianza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es decir,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la varianza permanezca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constante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lo largo de la serie (no presenten clusters de volatilidad). 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5455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388" y="925225"/>
            <a:ext cx="5620083" cy="4055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457200" y="3914850"/>
            <a:ext cx="2174700" cy="719700"/>
          </a:xfrm>
          <a:prstGeom prst="rect">
            <a:avLst/>
          </a:prstGeom>
          <a:solidFill>
            <a:srgbClr val="2B3252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OJO! </a:t>
            </a:r>
            <a:r>
              <a:rPr i="1" lang="en"/>
              <a:t>El logaritmo tiende a linealizar las series. 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2370825" y="411475"/>
            <a:ext cx="6315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 para estacionarizar una serie</a:t>
            </a:r>
            <a:endParaRPr/>
          </a:p>
        </p:txBody>
      </p:sp>
      <p:graphicFrame>
        <p:nvGraphicFramePr>
          <p:cNvPr id="283" name="Google Shape;283;p37"/>
          <p:cNvGraphicFramePr/>
          <p:nvPr/>
        </p:nvGraphicFramePr>
        <p:xfrm>
          <a:off x="130538" y="80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2738875"/>
              </a:tblGrid>
              <a:tr h="68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de logaritmos de la serie</a:t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" name="Google Shape;284;p37"/>
          <p:cNvGraphicFramePr/>
          <p:nvPr/>
        </p:nvGraphicFramePr>
        <p:xfrm>
          <a:off x="139688" y="16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3043600"/>
              </a:tblGrid>
              <a:tr h="1508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 ello, se busca que tanto la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 la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varianza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sean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constantes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La diferencia de logaritmos se puede interpretar como una tasa de crecimiento.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5455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913" y="902350"/>
            <a:ext cx="5620083" cy="4055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-12" y="100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OJO! </a:t>
            </a:r>
            <a:r>
              <a:rPr i="1" lang="en">
                <a:solidFill>
                  <a:schemeClr val="dk1"/>
                </a:solidFill>
              </a:rPr>
              <a:t>El logaritmo tiende a linealizar las series. </a:t>
            </a:r>
            <a:endParaRPr/>
          </a:p>
        </p:txBody>
      </p:sp>
      <p:graphicFrame>
        <p:nvGraphicFramePr>
          <p:cNvPr id="287" name="Google Shape;287;p37"/>
          <p:cNvGraphicFramePr/>
          <p:nvPr/>
        </p:nvGraphicFramePr>
        <p:xfrm>
          <a:off x="180050" y="334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3343875"/>
              </a:tblGrid>
              <a:tr h="16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Ojo: Primero hay que aplicar el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logaritmo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 luego sí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diferenciar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(si lo hacen en el orden contrario está mal). Además, tengan en cuenta que aplicar logaritmo no necesariamente les garantiza que puedan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estabilizar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varianza.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 la serie sigue presentando heterocedasticidad luego de aplicar logaritmo lo mejor es usar un modelo </a:t>
                      </a: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garch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492250" y="411475"/>
            <a:ext cx="81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¿Cambiará lo que nos dice la FAC y la FACP?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0" y="1784525"/>
            <a:ext cx="2848800" cy="1768200"/>
          </a:xfrm>
          <a:prstGeom prst="rect">
            <a:avLst/>
          </a:prstGeom>
          <a:solidFill>
            <a:srgbClr val="2B3252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8"/>
          <p:cNvGrpSpPr/>
          <p:nvPr/>
        </p:nvGrpSpPr>
        <p:grpSpPr>
          <a:xfrm>
            <a:off x="38700" y="2239388"/>
            <a:ext cx="2771400" cy="1103400"/>
            <a:chOff x="5877250" y="3921500"/>
            <a:chExt cx="2771400" cy="1103400"/>
          </a:xfrm>
        </p:grpSpPr>
        <p:sp>
          <p:nvSpPr>
            <p:cNvPr id="295" name="Google Shape;295;p38"/>
            <p:cNvSpPr txBox="1"/>
            <p:nvPr/>
          </p:nvSpPr>
          <p:spPr>
            <a:xfrm>
              <a:off x="5877250" y="3921500"/>
              <a:ext cx="2771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Decaimiento rápido de las correlaciones 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6" name="Google Shape;296;p38"/>
            <p:cNvSpPr txBox="1"/>
            <p:nvPr/>
          </p:nvSpPr>
          <p:spPr>
            <a:xfrm>
              <a:off x="5927350" y="4360100"/>
              <a:ext cx="26712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Caída geométrica de la FAC</a:t>
              </a:r>
              <a:endParaRPr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(indicativo de estacionariedad en una serie).</a:t>
              </a:r>
              <a:endParaRPr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50" y="835450"/>
            <a:ext cx="6027525" cy="43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492250" y="411475"/>
            <a:ext cx="81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nos dice el test de Dickey-Fuller?</a:t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0" y="1784525"/>
            <a:ext cx="2848800" cy="1768200"/>
          </a:xfrm>
          <a:prstGeom prst="rect">
            <a:avLst/>
          </a:prstGeom>
          <a:solidFill>
            <a:srgbClr val="2B3252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9"/>
          <p:cNvGrpSpPr/>
          <p:nvPr/>
        </p:nvGrpSpPr>
        <p:grpSpPr>
          <a:xfrm>
            <a:off x="38700" y="2239388"/>
            <a:ext cx="2771400" cy="1103400"/>
            <a:chOff x="5877250" y="3921500"/>
            <a:chExt cx="2771400" cy="1103400"/>
          </a:xfrm>
        </p:grpSpPr>
        <p:sp>
          <p:nvSpPr>
            <p:cNvPr id="305" name="Google Shape;305;p39"/>
            <p:cNvSpPr txBox="1"/>
            <p:nvPr/>
          </p:nvSpPr>
          <p:spPr>
            <a:xfrm>
              <a:off x="5877250" y="3921500"/>
              <a:ext cx="2771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secuencial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¿Hay raíz unitaria (tendencia o deriva)?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6" name="Google Shape;306;p39"/>
            <p:cNvSpPr txBox="1"/>
            <p:nvPr/>
          </p:nvSpPr>
          <p:spPr>
            <a:xfrm>
              <a:off x="5927350" y="4360100"/>
              <a:ext cx="26712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 lo más general a lo más particular. </a:t>
              </a:r>
              <a:endParaRPr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25" y="1526275"/>
            <a:ext cx="5990400" cy="22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47500" y="21056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/>
              <a:t>Metodología Box Jenkins</a:t>
            </a:r>
            <a:endParaRPr sz="4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/>
              <a:t>para series univariadas </a:t>
            </a:r>
            <a:endParaRPr sz="4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/>
              <a:t>(Modelos ARIMA)</a:t>
            </a:r>
            <a:endParaRPr sz="46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Box-Jenkins</a:t>
            </a: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105975" y="1064875"/>
            <a:ext cx="2498700" cy="8334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105975" y="1342225"/>
            <a:ext cx="2498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Construcción de Modelos para Series Univariadas 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0" name="Google Shape;320;p41"/>
          <p:cNvGrpSpPr/>
          <p:nvPr/>
        </p:nvGrpSpPr>
        <p:grpSpPr>
          <a:xfrm>
            <a:off x="1164071" y="2590163"/>
            <a:ext cx="1765204" cy="2100038"/>
            <a:chOff x="4048527" y="2632038"/>
            <a:chExt cx="1765204" cy="2100038"/>
          </a:xfrm>
        </p:grpSpPr>
        <p:cxnSp>
          <p:nvCxnSpPr>
            <p:cNvPr id="321" name="Google Shape;321;p41"/>
            <p:cNvCxnSpPr>
              <a:stCxn id="322" idx="4"/>
              <a:endCxn id="323" idx="0"/>
            </p:cNvCxnSpPr>
            <p:nvPr/>
          </p:nvCxnSpPr>
          <p:spPr>
            <a:xfrm>
              <a:off x="4931111" y="3241038"/>
              <a:ext cx="0" cy="5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23" name="Google Shape;323;p41"/>
            <p:cNvSpPr txBox="1"/>
            <p:nvPr/>
          </p:nvSpPr>
          <p:spPr>
            <a:xfrm>
              <a:off x="4048527" y="378147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Identificación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41"/>
            <p:cNvSpPr txBox="1"/>
            <p:nvPr/>
          </p:nvSpPr>
          <p:spPr>
            <a:xfrm>
              <a:off x="4048532" y="4360675"/>
              <a:ext cx="1765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Determinación de los valores </a:t>
              </a: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, d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 </a:t>
              </a: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q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del modelo ARIMA(p,d,q)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4626611" y="2632038"/>
              <a:ext cx="609000" cy="60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25" name="Google Shape;325;p41"/>
          <p:cNvGrpSpPr/>
          <p:nvPr/>
        </p:nvGrpSpPr>
        <p:grpSpPr>
          <a:xfrm>
            <a:off x="2672200" y="1006825"/>
            <a:ext cx="2250300" cy="2192338"/>
            <a:chOff x="3429035" y="1048700"/>
            <a:chExt cx="2250300" cy="2192338"/>
          </a:xfrm>
        </p:grpSpPr>
        <p:cxnSp>
          <p:nvCxnSpPr>
            <p:cNvPr id="326" name="Google Shape;326;p41"/>
            <p:cNvCxnSpPr>
              <a:endCxn id="327" idx="0"/>
            </p:cNvCxnSpPr>
            <p:nvPr/>
          </p:nvCxnSpPr>
          <p:spPr>
            <a:xfrm>
              <a:off x="4571988" y="2091738"/>
              <a:ext cx="0" cy="5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28" name="Google Shape;328;p41"/>
            <p:cNvSpPr txBox="1"/>
            <p:nvPr/>
          </p:nvSpPr>
          <p:spPr>
            <a:xfrm>
              <a:off x="3689400" y="1048700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" name="Google Shape;329;p41"/>
            <p:cNvSpPr txBox="1"/>
            <p:nvPr/>
          </p:nvSpPr>
          <p:spPr>
            <a:xfrm>
              <a:off x="3429035" y="1390325"/>
              <a:ext cx="22503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Estimación de los parámetros bajo Máxima Verosimilitud (MV)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4267488" y="2632038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30" name="Google Shape;330;p41"/>
          <p:cNvGrpSpPr/>
          <p:nvPr/>
        </p:nvGrpSpPr>
        <p:grpSpPr>
          <a:xfrm>
            <a:off x="4299650" y="2590163"/>
            <a:ext cx="2345700" cy="2100038"/>
            <a:chOff x="6520175" y="2632038"/>
            <a:chExt cx="2345700" cy="2100038"/>
          </a:xfrm>
        </p:grpSpPr>
        <p:cxnSp>
          <p:nvCxnSpPr>
            <p:cNvPr id="331" name="Google Shape;331;p41"/>
            <p:cNvCxnSpPr>
              <a:stCxn id="332" idx="4"/>
              <a:endCxn id="333" idx="0"/>
            </p:cNvCxnSpPr>
            <p:nvPr/>
          </p:nvCxnSpPr>
          <p:spPr>
            <a:xfrm>
              <a:off x="7804188" y="3241038"/>
              <a:ext cx="0" cy="5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33" name="Google Shape;333;p41"/>
            <p:cNvSpPr txBox="1"/>
            <p:nvPr/>
          </p:nvSpPr>
          <p:spPr>
            <a:xfrm>
              <a:off x="6921584" y="378147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Validación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4" name="Google Shape;334;p41"/>
            <p:cNvSpPr txBox="1"/>
            <p:nvPr/>
          </p:nvSpPr>
          <p:spPr>
            <a:xfrm>
              <a:off x="6520175" y="4123075"/>
              <a:ext cx="2345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Verificar que los supuestos del modelo se cumplan.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7499688" y="2632038"/>
              <a:ext cx="609000" cy="60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335" name="Google Shape;335;p41"/>
          <p:cNvCxnSpPr>
            <a:stCxn id="322" idx="6"/>
            <a:endCxn id="327" idx="2"/>
          </p:cNvCxnSpPr>
          <p:nvPr/>
        </p:nvCxnSpPr>
        <p:spPr>
          <a:xfrm>
            <a:off x="2351155" y="2894663"/>
            <a:ext cx="11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1"/>
          <p:cNvCxnSpPr>
            <a:stCxn id="327" idx="6"/>
            <a:endCxn id="332" idx="2"/>
          </p:cNvCxnSpPr>
          <p:nvPr/>
        </p:nvCxnSpPr>
        <p:spPr>
          <a:xfrm>
            <a:off x="4119652" y="2894663"/>
            <a:ext cx="11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1"/>
          <p:cNvCxnSpPr/>
          <p:nvPr/>
        </p:nvCxnSpPr>
        <p:spPr>
          <a:xfrm>
            <a:off x="5919577" y="2894663"/>
            <a:ext cx="11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8" name="Google Shape;338;p41"/>
          <p:cNvGrpSpPr/>
          <p:nvPr/>
        </p:nvGrpSpPr>
        <p:grpSpPr>
          <a:xfrm>
            <a:off x="6469540" y="1006825"/>
            <a:ext cx="1765200" cy="2192338"/>
            <a:chOff x="3689400" y="1048700"/>
            <a:chExt cx="1765200" cy="2192338"/>
          </a:xfrm>
        </p:grpSpPr>
        <p:cxnSp>
          <p:nvCxnSpPr>
            <p:cNvPr id="339" name="Google Shape;339;p41"/>
            <p:cNvCxnSpPr>
              <a:endCxn id="340" idx="0"/>
            </p:cNvCxnSpPr>
            <p:nvPr/>
          </p:nvCxnSpPr>
          <p:spPr>
            <a:xfrm>
              <a:off x="4571988" y="2091738"/>
              <a:ext cx="0" cy="5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41" name="Google Shape;341;p41"/>
            <p:cNvSpPr txBox="1"/>
            <p:nvPr/>
          </p:nvSpPr>
          <p:spPr>
            <a:xfrm>
              <a:off x="3689400" y="1048700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Pronóstico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2" name="Google Shape;342;p41"/>
            <p:cNvSpPr txBox="1"/>
            <p:nvPr/>
          </p:nvSpPr>
          <p:spPr>
            <a:xfrm>
              <a:off x="3689400" y="139032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Pronóstico de valores futuros de la serie.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4267488" y="2632038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3306" t="12793"/>
          <a:stretch/>
        </p:blipFill>
        <p:spPr>
          <a:xfrm>
            <a:off x="6645350" y="3423125"/>
            <a:ext cx="2498700" cy="139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95550" y="947625"/>
            <a:ext cx="2727300" cy="1523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Recordando… ¿Cuáles son los procesos débilmente dependientes?</a:t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95550" y="1092075"/>
            <a:ext cx="27273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Ruido blanco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74" y="1293000"/>
            <a:ext cx="7058923" cy="36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/>
        </p:nvSpPr>
        <p:spPr>
          <a:xfrm>
            <a:off x="316300" y="2792500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7538650" y="2139525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60" name="Google Shape;60;p15"/>
          <p:cNvCxnSpPr>
            <a:stCxn id="58" idx="0"/>
          </p:cNvCxnSpPr>
          <p:nvPr/>
        </p:nvCxnSpPr>
        <p:spPr>
          <a:xfrm>
            <a:off x="1036150" y="2792500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Identificación</a:t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517475" y="1272825"/>
            <a:ext cx="8229600" cy="1951800"/>
          </a:xfrm>
          <a:prstGeom prst="rect">
            <a:avLst/>
          </a:prstGeom>
          <a:solidFill>
            <a:srgbClr val="EF545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42"/>
          <p:cNvGrpSpPr/>
          <p:nvPr/>
        </p:nvGrpSpPr>
        <p:grpSpPr>
          <a:xfrm>
            <a:off x="1455225" y="1364175"/>
            <a:ext cx="1618802" cy="1720450"/>
            <a:chOff x="1394950" y="3060675"/>
            <a:chExt cx="1618802" cy="1720450"/>
          </a:xfrm>
        </p:grpSpPr>
        <p:sp>
          <p:nvSpPr>
            <p:cNvPr id="351" name="Google Shape;351;p42"/>
            <p:cNvSpPr txBox="1"/>
            <p:nvPr/>
          </p:nvSpPr>
          <p:spPr>
            <a:xfrm>
              <a:off x="1394952" y="3805025"/>
              <a:ext cx="1618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Estacionariedad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2" name="Google Shape;352;p42"/>
            <p:cNvSpPr txBox="1"/>
            <p:nvPr/>
          </p:nvSpPr>
          <p:spPr>
            <a:xfrm>
              <a:off x="1394950" y="4145425"/>
              <a:ext cx="1618800" cy="6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Determinar si la serie es estacionaria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1740850" y="3060675"/>
              <a:ext cx="927000" cy="3714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Primer paso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354" name="Google Shape;354;p42"/>
          <p:cNvGrpSpPr/>
          <p:nvPr/>
        </p:nvGrpSpPr>
        <p:grpSpPr>
          <a:xfrm>
            <a:off x="3911375" y="1364175"/>
            <a:ext cx="1618950" cy="1860550"/>
            <a:chOff x="3851100" y="3060675"/>
            <a:chExt cx="1618950" cy="1860550"/>
          </a:xfrm>
        </p:grpSpPr>
        <p:sp>
          <p:nvSpPr>
            <p:cNvPr id="355" name="Google Shape;355;p42"/>
            <p:cNvSpPr txBox="1"/>
            <p:nvPr/>
          </p:nvSpPr>
          <p:spPr>
            <a:xfrm>
              <a:off x="3851100" y="3804000"/>
              <a:ext cx="16188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Grados del modelo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6" name="Google Shape;356;p42"/>
            <p:cNvSpPr txBox="1"/>
            <p:nvPr/>
          </p:nvSpPr>
          <p:spPr>
            <a:xfrm>
              <a:off x="3851100" y="4145425"/>
              <a:ext cx="16188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Determinación de los valores </a:t>
              </a: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y </a:t>
              </a:r>
              <a:r>
                <a:rPr i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q.</a:t>
              </a:r>
              <a:endParaRPr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851250" y="3060675"/>
              <a:ext cx="1618800" cy="3714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Segundo paso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358" name="Google Shape;358;p42"/>
          <p:cNvGrpSpPr/>
          <p:nvPr/>
        </p:nvGrpSpPr>
        <p:grpSpPr>
          <a:xfrm>
            <a:off x="6367513" y="1364163"/>
            <a:ext cx="1441813" cy="1810461"/>
            <a:chOff x="6307263" y="3072350"/>
            <a:chExt cx="1441813" cy="1810461"/>
          </a:xfrm>
        </p:grpSpPr>
        <p:sp>
          <p:nvSpPr>
            <p:cNvPr id="359" name="Google Shape;359;p42"/>
            <p:cNvSpPr txBox="1"/>
            <p:nvPr/>
          </p:nvSpPr>
          <p:spPr>
            <a:xfrm>
              <a:off x="6307263" y="3804624"/>
              <a:ext cx="144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Prueba formal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0" name="Google Shape;360;p42"/>
            <p:cNvSpPr txBox="1"/>
            <p:nvPr/>
          </p:nvSpPr>
          <p:spPr>
            <a:xfrm>
              <a:off x="6307275" y="4146011"/>
              <a:ext cx="14418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Criterios de información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6564667" y="3072350"/>
              <a:ext cx="927000" cy="3714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Tercer paso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362" name="Google Shape;362;p42"/>
          <p:cNvSpPr/>
          <p:nvPr/>
        </p:nvSpPr>
        <p:spPr>
          <a:xfrm>
            <a:off x="2061825" y="185245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4606463" y="18524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6974125" y="185245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42"/>
          <p:cNvCxnSpPr>
            <a:stCxn id="366" idx="6"/>
            <a:endCxn id="362" idx="2"/>
          </p:cNvCxnSpPr>
          <p:nvPr/>
        </p:nvCxnSpPr>
        <p:spPr>
          <a:xfrm>
            <a:off x="1090425" y="1966750"/>
            <a:ext cx="9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7" name="Google Shape;367;p42"/>
          <p:cNvCxnSpPr>
            <a:stCxn id="362" idx="6"/>
            <a:endCxn id="363" idx="2"/>
          </p:cNvCxnSpPr>
          <p:nvPr/>
        </p:nvCxnSpPr>
        <p:spPr>
          <a:xfrm>
            <a:off x="2290425" y="1966750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2"/>
          <p:cNvCxnSpPr>
            <a:stCxn id="363" idx="6"/>
            <a:endCxn id="364" idx="2"/>
          </p:cNvCxnSpPr>
          <p:nvPr/>
        </p:nvCxnSpPr>
        <p:spPr>
          <a:xfrm>
            <a:off x="4835063" y="1966750"/>
            <a:ext cx="21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2"/>
          <p:cNvCxnSpPr>
            <a:stCxn id="364" idx="6"/>
            <a:endCxn id="370" idx="2"/>
          </p:cNvCxnSpPr>
          <p:nvPr/>
        </p:nvCxnSpPr>
        <p:spPr>
          <a:xfrm>
            <a:off x="7202725" y="1966750"/>
            <a:ext cx="9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1" name="Google Shape;371;p42"/>
          <p:cNvCxnSpPr>
            <a:stCxn id="360" idx="1"/>
          </p:cNvCxnSpPr>
          <p:nvPr/>
        </p:nvCxnSpPr>
        <p:spPr>
          <a:xfrm>
            <a:off x="6367525" y="2806224"/>
            <a:ext cx="1500" cy="9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2"/>
          <p:cNvCxnSpPr>
            <a:stCxn id="360" idx="3"/>
          </p:cNvCxnSpPr>
          <p:nvPr/>
        </p:nvCxnSpPr>
        <p:spPr>
          <a:xfrm>
            <a:off x="7809325" y="2806224"/>
            <a:ext cx="16500" cy="8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2"/>
          <p:cNvSpPr txBox="1"/>
          <p:nvPr/>
        </p:nvSpPr>
        <p:spPr>
          <a:xfrm>
            <a:off x="5558875" y="3826925"/>
            <a:ext cx="1441800" cy="63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Criterio de información de Akaike (AIC).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7155900" y="3798950"/>
            <a:ext cx="1530900" cy="63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Criterio de información de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Schwartz (SBC).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5" name="Google Shape;375;p42"/>
          <p:cNvGraphicFramePr/>
          <p:nvPr/>
        </p:nvGraphicFramePr>
        <p:xfrm>
          <a:off x="718388" y="3384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983350"/>
              </a:tblGrid>
              <a:tr h="37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Diferenciar → </a:t>
                      </a:r>
                      <a:r>
                        <a:rPr b="1" i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</a:t>
                      </a:r>
                      <a:endParaRPr b="1" i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6" name="Google Shape;376;p42"/>
          <p:cNvGraphicFramePr/>
          <p:nvPr/>
        </p:nvGraphicFramePr>
        <p:xfrm>
          <a:off x="1090413" y="392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983350"/>
              </a:tblGrid>
              <a:tr h="37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ogaritmo → </a:t>
                      </a:r>
                      <a:r>
                        <a:rPr b="1" i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varianza</a:t>
                      </a:r>
                      <a:endParaRPr b="1" i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42"/>
          <p:cNvGraphicFramePr/>
          <p:nvPr/>
        </p:nvGraphicFramePr>
        <p:xfrm>
          <a:off x="1455213" y="450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2460500"/>
              </a:tblGrid>
              <a:tr h="51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de logaritmos de la serie → </a:t>
                      </a:r>
                      <a:r>
                        <a:rPr b="1" i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ambos</a:t>
                      </a:r>
                      <a:endParaRPr b="1" i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3252">
                        <a:alpha val="3765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" name="Google Shape;378;p42"/>
          <p:cNvGraphicFramePr/>
          <p:nvPr/>
        </p:nvGraphicFramePr>
        <p:xfrm>
          <a:off x="4145900" y="331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149475"/>
              </a:tblGrid>
              <a:tr h="164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Asociar la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muestral y la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FACP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muestral a un posible modelo 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" name="Google Shape;379;p42"/>
          <p:cNvGraphicFramePr/>
          <p:nvPr/>
        </p:nvGraphicFramePr>
        <p:xfrm>
          <a:off x="7197663" y="460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{A6C118B7-FD29-4608-B375-2A1982C1B51F}</a:tableStyleId>
              </a:tblPr>
              <a:tblGrid>
                <a:gridCol w="1530900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Más parsimonioso</a:t>
                      </a:r>
                      <a:endParaRPr b="1"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5455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457200" y="338875"/>
            <a:ext cx="82296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Estimación</a:t>
            </a:r>
            <a:endParaRPr sz="2820"/>
          </a:p>
        </p:txBody>
      </p:sp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/>
          </a:blip>
          <a:srcRect b="33222" l="7582" r="70832" t="48794"/>
          <a:stretch/>
        </p:blipFill>
        <p:spPr>
          <a:xfrm>
            <a:off x="990525" y="2790388"/>
            <a:ext cx="1464000" cy="6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 rotWithShape="1">
          <a:blip r:embed="rId4">
            <a:alphaModFix/>
          </a:blip>
          <a:srcRect b="51331" l="4000" r="53209" t="30522"/>
          <a:stretch/>
        </p:blipFill>
        <p:spPr>
          <a:xfrm>
            <a:off x="360800" y="4157875"/>
            <a:ext cx="2876250" cy="6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207975" y="2195792"/>
            <a:ext cx="3029100" cy="5946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Función de densidad conjunta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88" name="Google Shape;388;p43"/>
          <p:cNvCxnSpPr>
            <a:stCxn id="387" idx="3"/>
            <a:endCxn id="389" idx="3"/>
          </p:cNvCxnSpPr>
          <p:nvPr/>
        </p:nvCxnSpPr>
        <p:spPr>
          <a:xfrm>
            <a:off x="3237075" y="2493092"/>
            <a:ext cx="600" cy="1280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0" name="Google Shape;390;p43"/>
          <p:cNvGrpSpPr/>
          <p:nvPr/>
        </p:nvGrpSpPr>
        <p:grpSpPr>
          <a:xfrm>
            <a:off x="770275" y="882425"/>
            <a:ext cx="3029056" cy="1213829"/>
            <a:chOff x="285724" y="1668941"/>
            <a:chExt cx="3393900" cy="1554000"/>
          </a:xfrm>
        </p:grpSpPr>
        <p:sp>
          <p:nvSpPr>
            <p:cNvPr id="391" name="Google Shape;391;p43"/>
            <p:cNvSpPr/>
            <p:nvPr/>
          </p:nvSpPr>
          <p:spPr>
            <a:xfrm>
              <a:off x="285724" y="1668941"/>
              <a:ext cx="3393900" cy="1554000"/>
            </a:xfrm>
            <a:prstGeom prst="rect">
              <a:avLst/>
            </a:prstGeom>
            <a:solidFill>
              <a:srgbClr val="2B3252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grpSp>
          <p:nvGrpSpPr>
            <p:cNvPr id="392" name="Google Shape;392;p43"/>
            <p:cNvGrpSpPr/>
            <p:nvPr/>
          </p:nvGrpSpPr>
          <p:grpSpPr>
            <a:xfrm>
              <a:off x="425575" y="2008850"/>
              <a:ext cx="2975225" cy="264600"/>
              <a:chOff x="597050" y="3667450"/>
              <a:chExt cx="2975225" cy="264600"/>
            </a:xfrm>
          </p:grpSpPr>
          <p:sp>
            <p:nvSpPr>
              <p:cNvPr id="393" name="Google Shape;393;p43"/>
              <p:cNvSpPr/>
              <p:nvPr/>
            </p:nvSpPr>
            <p:spPr>
              <a:xfrm>
                <a:off x="597050" y="3667450"/>
                <a:ext cx="882900" cy="2646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Y1,...,YT</a:t>
                </a:r>
                <a:endParaRPr sz="1500">
                  <a:solidFill>
                    <a:schemeClr val="dk1"/>
                  </a:solidFill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1797175" y="3667450"/>
                <a:ext cx="1775100" cy="2646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Serie de tiempo</a:t>
                </a:r>
                <a:endParaRPr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95" name="Google Shape;395;p43"/>
            <p:cNvGrpSpPr/>
            <p:nvPr/>
          </p:nvGrpSpPr>
          <p:grpSpPr>
            <a:xfrm>
              <a:off x="425575" y="2352075"/>
              <a:ext cx="3060800" cy="264600"/>
              <a:chOff x="597050" y="4010675"/>
              <a:chExt cx="3060800" cy="264600"/>
            </a:xfrm>
          </p:grpSpPr>
          <p:sp>
            <p:nvSpPr>
              <p:cNvPr id="396" name="Google Shape;396;p43"/>
              <p:cNvSpPr/>
              <p:nvPr/>
            </p:nvSpPr>
            <p:spPr>
              <a:xfrm>
                <a:off x="597050" y="4010675"/>
                <a:ext cx="882900" cy="2646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</a:t>
                </a:r>
                <a:endParaRPr sz="1500">
                  <a:solidFill>
                    <a:schemeClr val="dk1"/>
                  </a:solidFill>
                </a:endParaRPr>
              </a:p>
            </p:txBody>
          </p:sp>
          <p:sp>
            <p:nvSpPr>
              <p:cNvPr id="397" name="Google Shape;397;p43"/>
              <p:cNvSpPr/>
              <p:nvPr/>
            </p:nvSpPr>
            <p:spPr>
              <a:xfrm>
                <a:off x="1797250" y="4010675"/>
                <a:ext cx="1860600" cy="2646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max(p,q)</a:t>
                </a:r>
                <a:endParaRPr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98" name="Google Shape;398;p43"/>
            <p:cNvGrpSpPr/>
            <p:nvPr/>
          </p:nvGrpSpPr>
          <p:grpSpPr>
            <a:xfrm>
              <a:off x="425575" y="2695300"/>
              <a:ext cx="3060721" cy="439800"/>
              <a:chOff x="597050" y="4353900"/>
              <a:chExt cx="3060721" cy="439800"/>
            </a:xfrm>
          </p:grpSpPr>
          <p:sp>
            <p:nvSpPr>
              <p:cNvPr id="399" name="Google Shape;399;p43"/>
              <p:cNvSpPr/>
              <p:nvPr/>
            </p:nvSpPr>
            <p:spPr>
              <a:xfrm>
                <a:off x="597050" y="4353900"/>
                <a:ext cx="882900" cy="2646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𝛳</a:t>
                </a:r>
                <a:endParaRPr sz="1500">
                  <a:solidFill>
                    <a:schemeClr val="dk1"/>
                  </a:solidFill>
                </a:endParaRPr>
              </a:p>
            </p:txBody>
          </p:sp>
          <p:sp>
            <p:nvSpPr>
              <p:cNvPr id="400" name="Google Shape;400;p43"/>
              <p:cNvSpPr/>
              <p:nvPr/>
            </p:nvSpPr>
            <p:spPr>
              <a:xfrm>
                <a:off x="1797171" y="4353900"/>
                <a:ext cx="1860600" cy="4398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Vector parámetros desconocidos</a:t>
                </a:r>
                <a:endParaRPr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1" name="Google Shape;401;p43"/>
            <p:cNvSpPr/>
            <p:nvPr/>
          </p:nvSpPr>
          <p:spPr>
            <a:xfrm>
              <a:off x="1371688" y="2060150"/>
              <a:ext cx="162000" cy="16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1371688" y="2403375"/>
              <a:ext cx="162000" cy="16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1371688" y="2746600"/>
              <a:ext cx="162000" cy="16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" name="Google Shape;404;p43"/>
            <p:cNvCxnSpPr>
              <a:stCxn id="401" idx="4"/>
              <a:endCxn id="402" idx="0"/>
            </p:cNvCxnSpPr>
            <p:nvPr/>
          </p:nvCxnSpPr>
          <p:spPr>
            <a:xfrm>
              <a:off x="1452688" y="2222150"/>
              <a:ext cx="0" cy="18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3"/>
            <p:cNvCxnSpPr>
              <a:stCxn id="402" idx="4"/>
              <a:endCxn id="403" idx="0"/>
            </p:cNvCxnSpPr>
            <p:nvPr/>
          </p:nvCxnSpPr>
          <p:spPr>
            <a:xfrm>
              <a:off x="1452688" y="2565375"/>
              <a:ext cx="0" cy="18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p43"/>
          <p:cNvSpPr/>
          <p:nvPr/>
        </p:nvSpPr>
        <p:spPr>
          <a:xfrm>
            <a:off x="207975" y="3476124"/>
            <a:ext cx="3029100" cy="5946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Función de verosimilitud en logaritmos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5648775" y="4399725"/>
            <a:ext cx="2965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(si q&gt;0, no hay solución analítica)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3237075" y="2763850"/>
            <a:ext cx="9831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transforma en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5">
            <a:alphaModFix/>
          </a:blip>
          <a:srcRect b="57122" l="5842" r="67803" t="34660"/>
          <a:stretch/>
        </p:blipFill>
        <p:spPr>
          <a:xfrm>
            <a:off x="5888600" y="916950"/>
            <a:ext cx="2118625" cy="3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 rotWithShape="1">
          <a:blip r:embed="rId5">
            <a:alphaModFix/>
          </a:blip>
          <a:srcRect b="7450" l="45708" r="8809" t="56258"/>
          <a:stretch/>
        </p:blipFill>
        <p:spPr>
          <a:xfrm>
            <a:off x="4723200" y="1916070"/>
            <a:ext cx="3684075" cy="16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4309475" y="894901"/>
            <a:ext cx="1464000" cy="415500"/>
          </a:xfrm>
          <a:prstGeom prst="rect">
            <a:avLst/>
          </a:prstGeom>
          <a:solidFill>
            <a:srgbClr val="EF5455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Suponiendo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1" name="Google Shape;411;p43"/>
          <p:cNvGrpSpPr/>
          <p:nvPr/>
        </p:nvGrpSpPr>
        <p:grpSpPr>
          <a:xfrm>
            <a:off x="4309463" y="3713925"/>
            <a:ext cx="4305000" cy="685800"/>
            <a:chOff x="3962350" y="3713925"/>
            <a:chExt cx="4305000" cy="685800"/>
          </a:xfrm>
        </p:grpSpPr>
        <p:sp>
          <p:nvSpPr>
            <p:cNvPr id="412" name="Google Shape;412;p43"/>
            <p:cNvSpPr/>
            <p:nvPr/>
          </p:nvSpPr>
          <p:spPr>
            <a:xfrm>
              <a:off x="3962350" y="3713925"/>
              <a:ext cx="4305000" cy="6858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     : Es el vector estimado que maximiza 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 función de verosimilitud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413" name="Google Shape;413;p43"/>
            <p:cNvPicPr preferRelativeResize="0"/>
            <p:nvPr/>
          </p:nvPicPr>
          <p:blipFill rotWithShape="1">
            <a:blip r:embed="rId6">
              <a:alphaModFix/>
            </a:blip>
            <a:srcRect b="0" l="34387" r="34283" t="0"/>
            <a:stretch/>
          </p:blipFill>
          <p:spPr>
            <a:xfrm>
              <a:off x="4038550" y="3713927"/>
              <a:ext cx="562026" cy="594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4" name="Google Shape;414;p43"/>
          <p:cNvCxnSpPr>
            <a:stCxn id="413" idx="2"/>
            <a:endCxn id="406" idx="1"/>
          </p:cNvCxnSpPr>
          <p:nvPr/>
        </p:nvCxnSpPr>
        <p:spPr>
          <a:xfrm flipH="1" rot="-5400000">
            <a:off x="5001175" y="3974027"/>
            <a:ext cx="313200" cy="982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15" name="Google Shape;415;p43"/>
          <p:cNvPicPr preferRelativeResize="0"/>
          <p:nvPr/>
        </p:nvPicPr>
        <p:blipFill rotWithShape="1">
          <a:blip r:embed="rId4">
            <a:alphaModFix/>
          </a:blip>
          <a:srcRect b="51331" l="4000" r="53209" t="30522"/>
          <a:stretch/>
        </p:blipFill>
        <p:spPr>
          <a:xfrm>
            <a:off x="4309475" y="1310400"/>
            <a:ext cx="2876250" cy="6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3"/>
          <p:cNvSpPr/>
          <p:nvPr/>
        </p:nvSpPr>
        <p:spPr>
          <a:xfrm>
            <a:off x="207967" y="1007994"/>
            <a:ext cx="1048500" cy="189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Sea…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sp>
        <p:nvSpPr>
          <p:cNvPr id="422" name="Google Shape;422;p44"/>
          <p:cNvSpPr/>
          <p:nvPr/>
        </p:nvSpPr>
        <p:spPr>
          <a:xfrm>
            <a:off x="539475" y="2014050"/>
            <a:ext cx="3350400" cy="11154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 debe verificar el cumplimiento de tres supuestos concernientes a los residuales:</a:t>
            </a:r>
            <a:endParaRPr sz="1600"/>
          </a:p>
        </p:txBody>
      </p:sp>
      <p:sp>
        <p:nvSpPr>
          <p:cNvPr id="423" name="Google Shape;423;p44"/>
          <p:cNvSpPr/>
          <p:nvPr/>
        </p:nvSpPr>
        <p:spPr>
          <a:xfrm>
            <a:off x="4396975" y="1156538"/>
            <a:ext cx="174900" cy="17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/>
          <p:nvPr/>
        </p:nvSpPr>
        <p:spPr>
          <a:xfrm>
            <a:off x="4396975" y="2484300"/>
            <a:ext cx="174900" cy="17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4396975" y="3812063"/>
            <a:ext cx="174900" cy="17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44"/>
          <p:cNvCxnSpPr>
            <a:stCxn id="423" idx="4"/>
            <a:endCxn id="424" idx="0"/>
          </p:cNvCxnSpPr>
          <p:nvPr/>
        </p:nvCxnSpPr>
        <p:spPr>
          <a:xfrm>
            <a:off x="4484425" y="1331438"/>
            <a:ext cx="0" cy="11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4"/>
          <p:cNvCxnSpPr>
            <a:stCxn id="424" idx="4"/>
            <a:endCxn id="425" idx="0"/>
          </p:cNvCxnSpPr>
          <p:nvPr/>
        </p:nvCxnSpPr>
        <p:spPr>
          <a:xfrm>
            <a:off x="4484425" y="2659200"/>
            <a:ext cx="0" cy="11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4"/>
          <p:cNvSpPr txBox="1"/>
          <p:nvPr/>
        </p:nvSpPr>
        <p:spPr>
          <a:xfrm>
            <a:off x="4962975" y="1078100"/>
            <a:ext cx="258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 </a:t>
            </a: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autocorrelación</a:t>
            </a: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serial 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4962975" y="2405850"/>
            <a:ext cx="258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Homocedasticidad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4962975" y="3733600"/>
            <a:ext cx="258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Normalidad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962975" y="1364788"/>
            <a:ext cx="2585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Box-Pierce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Ljung-Box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4962975" y="2659200"/>
            <a:ext cx="2585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Portmanteau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de multiplicadores de Lagrange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4962975" y="3812063"/>
            <a:ext cx="2585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Jarque-Bera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4" name="Google Shape;434;p44"/>
          <p:cNvGrpSpPr/>
          <p:nvPr/>
        </p:nvGrpSpPr>
        <p:grpSpPr>
          <a:xfrm>
            <a:off x="636206" y="4198713"/>
            <a:ext cx="300157" cy="367004"/>
            <a:chOff x="2452642" y="4630301"/>
            <a:chExt cx="300157" cy="367004"/>
          </a:xfrm>
        </p:grpSpPr>
        <p:sp>
          <p:nvSpPr>
            <p:cNvPr id="435" name="Google Shape;435;p44"/>
            <p:cNvSpPr/>
            <p:nvPr/>
          </p:nvSpPr>
          <p:spPr>
            <a:xfrm>
              <a:off x="2452642" y="4630301"/>
              <a:ext cx="300157" cy="264234"/>
            </a:xfrm>
            <a:custGeom>
              <a:rect b="b" l="l" r="r" t="t"/>
              <a:pathLst>
                <a:path extrusionOk="0" h="7716" w="8765">
                  <a:moveTo>
                    <a:pt x="4382" y="0"/>
                  </a:moveTo>
                  <a:cubicBezTo>
                    <a:pt x="1477" y="24"/>
                    <a:pt x="1" y="3477"/>
                    <a:pt x="1977" y="5596"/>
                  </a:cubicBezTo>
                  <a:cubicBezTo>
                    <a:pt x="2430" y="6073"/>
                    <a:pt x="2692" y="6740"/>
                    <a:pt x="2692" y="7406"/>
                  </a:cubicBezTo>
                  <a:cubicBezTo>
                    <a:pt x="2692" y="7573"/>
                    <a:pt x="2834" y="7716"/>
                    <a:pt x="3001" y="7716"/>
                  </a:cubicBezTo>
                  <a:lnTo>
                    <a:pt x="5764" y="7716"/>
                  </a:lnTo>
                  <a:cubicBezTo>
                    <a:pt x="5930" y="7716"/>
                    <a:pt x="6073" y="7573"/>
                    <a:pt x="6073" y="7406"/>
                  </a:cubicBezTo>
                  <a:cubicBezTo>
                    <a:pt x="6073" y="6740"/>
                    <a:pt x="6311" y="6097"/>
                    <a:pt x="6788" y="5596"/>
                  </a:cubicBezTo>
                  <a:cubicBezTo>
                    <a:pt x="8764" y="3501"/>
                    <a:pt x="7288" y="24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2543973" y="4907480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1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4"/>
                    <a:pt x="3091" y="624"/>
                  </a:cubicBezTo>
                  <a:cubicBezTo>
                    <a:pt x="3487" y="624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2543973" y="4941725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2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9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5"/>
                    <a:pt x="3091" y="625"/>
                  </a:cubicBezTo>
                  <a:cubicBezTo>
                    <a:pt x="3487" y="625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2561096" y="4976073"/>
              <a:ext cx="83215" cy="21232"/>
            </a:xfrm>
            <a:custGeom>
              <a:rect b="b" l="l" r="r" t="t"/>
              <a:pathLst>
                <a:path extrusionOk="0" h="620" w="2430">
                  <a:moveTo>
                    <a:pt x="382" y="0"/>
                  </a:moveTo>
                  <a:cubicBezTo>
                    <a:pt x="1" y="24"/>
                    <a:pt x="1" y="596"/>
                    <a:pt x="382" y="620"/>
                  </a:cubicBezTo>
                  <a:lnTo>
                    <a:pt x="2049" y="620"/>
                  </a:lnTo>
                  <a:cubicBezTo>
                    <a:pt x="2430" y="596"/>
                    <a:pt x="2430" y="24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4"/>
          <p:cNvSpPr txBox="1"/>
          <p:nvPr/>
        </p:nvSpPr>
        <p:spPr>
          <a:xfrm>
            <a:off x="867800" y="4239875"/>
            <a:ext cx="286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 cada prueba formal, la </a:t>
            </a: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hipótesis</a:t>
            </a: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nula implica el cumplimiento del supuesto!</a:t>
            </a:r>
            <a:endParaRPr b="1" sz="13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/>
        </p:nvSpPr>
        <p:spPr>
          <a:xfrm>
            <a:off x="457200" y="987525"/>
            <a:ext cx="3067800" cy="6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 </a:t>
            </a: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autocorrelación</a:t>
            </a: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serial 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5" name="Google Shape;445;p4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00" y="987525"/>
            <a:ext cx="3420574" cy="232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5"/>
          <p:cNvCxnSpPr>
            <a:endCxn id="448" idx="3"/>
          </p:cNvCxnSpPr>
          <p:nvPr/>
        </p:nvCxnSpPr>
        <p:spPr>
          <a:xfrm flipH="1">
            <a:off x="3524975" y="1937950"/>
            <a:ext cx="1159200" cy="3006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45"/>
          <p:cNvSpPr/>
          <p:nvPr/>
        </p:nvSpPr>
        <p:spPr>
          <a:xfrm>
            <a:off x="1894775" y="1816300"/>
            <a:ext cx="1630200" cy="8445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 FAC de los residuales indica que no hay autocorrelación</a:t>
            </a:r>
            <a:endParaRPr i="1"/>
          </a:p>
        </p:txBody>
      </p:sp>
      <p:grpSp>
        <p:nvGrpSpPr>
          <p:cNvPr id="449" name="Google Shape;449;p45"/>
          <p:cNvGrpSpPr/>
          <p:nvPr/>
        </p:nvGrpSpPr>
        <p:grpSpPr>
          <a:xfrm>
            <a:off x="905838" y="2766570"/>
            <a:ext cx="2922175" cy="2079280"/>
            <a:chOff x="892113" y="3029420"/>
            <a:chExt cx="2922175" cy="2079280"/>
          </a:xfrm>
        </p:grpSpPr>
        <p:pic>
          <p:nvPicPr>
            <p:cNvPr id="450" name="Google Shape;45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2125" y="3029420"/>
              <a:ext cx="2922150" cy="970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2113" y="4040375"/>
              <a:ext cx="2922175" cy="106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45"/>
          <p:cNvSpPr/>
          <p:nvPr/>
        </p:nvSpPr>
        <p:spPr>
          <a:xfrm>
            <a:off x="5758500" y="3518850"/>
            <a:ext cx="2594700" cy="10749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En ninguna prueba es posible rechazar la </a:t>
            </a:r>
            <a:r>
              <a:rPr i="1" lang="en">
                <a:solidFill>
                  <a:schemeClr val="dk1"/>
                </a:solidFill>
              </a:rPr>
              <a:t>hipótesis</a:t>
            </a:r>
            <a:r>
              <a:rPr i="1" lang="en">
                <a:solidFill>
                  <a:schemeClr val="dk1"/>
                </a:solidFill>
              </a:rPr>
              <a:t> nula, lo que confirma el cumplimiento del supuesto</a:t>
            </a:r>
            <a:endParaRPr i="1"/>
          </a:p>
        </p:txBody>
      </p:sp>
      <p:cxnSp>
        <p:nvCxnSpPr>
          <p:cNvPr id="453" name="Google Shape;453;p45"/>
          <p:cNvCxnSpPr/>
          <p:nvPr/>
        </p:nvCxnSpPr>
        <p:spPr>
          <a:xfrm>
            <a:off x="3949200" y="3669500"/>
            <a:ext cx="1688100" cy="4041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45"/>
          <p:cNvGrpSpPr/>
          <p:nvPr/>
        </p:nvGrpSpPr>
        <p:grpSpPr>
          <a:xfrm>
            <a:off x="4298390" y="4593758"/>
            <a:ext cx="241627" cy="300613"/>
            <a:chOff x="2452642" y="4630301"/>
            <a:chExt cx="300157" cy="367004"/>
          </a:xfrm>
        </p:grpSpPr>
        <p:sp>
          <p:nvSpPr>
            <p:cNvPr id="455" name="Google Shape;455;p45"/>
            <p:cNvSpPr/>
            <p:nvPr/>
          </p:nvSpPr>
          <p:spPr>
            <a:xfrm>
              <a:off x="2452642" y="4630301"/>
              <a:ext cx="300157" cy="264234"/>
            </a:xfrm>
            <a:custGeom>
              <a:rect b="b" l="l" r="r" t="t"/>
              <a:pathLst>
                <a:path extrusionOk="0" h="7716" w="8765">
                  <a:moveTo>
                    <a:pt x="4382" y="0"/>
                  </a:moveTo>
                  <a:cubicBezTo>
                    <a:pt x="1477" y="24"/>
                    <a:pt x="1" y="3477"/>
                    <a:pt x="1977" y="5596"/>
                  </a:cubicBezTo>
                  <a:cubicBezTo>
                    <a:pt x="2430" y="6073"/>
                    <a:pt x="2692" y="6740"/>
                    <a:pt x="2692" y="7406"/>
                  </a:cubicBezTo>
                  <a:cubicBezTo>
                    <a:pt x="2692" y="7573"/>
                    <a:pt x="2834" y="7716"/>
                    <a:pt x="3001" y="7716"/>
                  </a:cubicBezTo>
                  <a:lnTo>
                    <a:pt x="5764" y="7716"/>
                  </a:lnTo>
                  <a:cubicBezTo>
                    <a:pt x="5930" y="7716"/>
                    <a:pt x="6073" y="7573"/>
                    <a:pt x="6073" y="7406"/>
                  </a:cubicBezTo>
                  <a:cubicBezTo>
                    <a:pt x="6073" y="6740"/>
                    <a:pt x="6311" y="6097"/>
                    <a:pt x="6788" y="5596"/>
                  </a:cubicBezTo>
                  <a:cubicBezTo>
                    <a:pt x="8764" y="3501"/>
                    <a:pt x="7288" y="24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543973" y="4907480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1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4"/>
                    <a:pt x="3091" y="624"/>
                  </a:cubicBezTo>
                  <a:cubicBezTo>
                    <a:pt x="3487" y="624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2543973" y="4941725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2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9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5"/>
                    <a:pt x="3091" y="625"/>
                  </a:cubicBezTo>
                  <a:cubicBezTo>
                    <a:pt x="3487" y="625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2561096" y="4976073"/>
              <a:ext cx="83215" cy="21232"/>
            </a:xfrm>
            <a:custGeom>
              <a:rect b="b" l="l" r="r" t="t"/>
              <a:pathLst>
                <a:path extrusionOk="0" h="620" w="2430">
                  <a:moveTo>
                    <a:pt x="382" y="0"/>
                  </a:moveTo>
                  <a:cubicBezTo>
                    <a:pt x="1" y="24"/>
                    <a:pt x="1" y="596"/>
                    <a:pt x="382" y="620"/>
                  </a:cubicBezTo>
                  <a:lnTo>
                    <a:pt x="2049" y="620"/>
                  </a:lnTo>
                  <a:cubicBezTo>
                    <a:pt x="2430" y="596"/>
                    <a:pt x="2430" y="24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45"/>
          <p:cNvSpPr txBox="1"/>
          <p:nvPr/>
        </p:nvSpPr>
        <p:spPr>
          <a:xfrm>
            <a:off x="4540025" y="4601700"/>
            <a:ext cx="330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 rechaza H0 cuando el P-value es menor a 0.05</a:t>
            </a:r>
            <a:endParaRPr b="1" sz="13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sp>
        <p:nvSpPr>
          <p:cNvPr id="465" name="Google Shape;465;p46"/>
          <p:cNvSpPr txBox="1"/>
          <p:nvPr/>
        </p:nvSpPr>
        <p:spPr>
          <a:xfrm>
            <a:off x="6414300" y="1001250"/>
            <a:ext cx="2272500" cy="46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Homocedasticidad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66" name="Google Shape;4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00" y="865775"/>
            <a:ext cx="4783050" cy="271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6"/>
          <p:cNvCxnSpPr/>
          <p:nvPr/>
        </p:nvCxnSpPr>
        <p:spPr>
          <a:xfrm>
            <a:off x="5031450" y="1686125"/>
            <a:ext cx="1058400" cy="2478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46"/>
          <p:cNvSpPr/>
          <p:nvPr/>
        </p:nvSpPr>
        <p:spPr>
          <a:xfrm>
            <a:off x="6153700" y="1525200"/>
            <a:ext cx="2748000" cy="12855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 FAC y la FACP de los residuales al cuadrado indica que estos </a:t>
            </a:r>
            <a:r>
              <a:rPr i="1" lang="en">
                <a:solidFill>
                  <a:schemeClr val="dk1"/>
                </a:solidFill>
              </a:rPr>
              <a:t>están</a:t>
            </a:r>
            <a:r>
              <a:rPr i="1" lang="en">
                <a:solidFill>
                  <a:schemeClr val="dk1"/>
                </a:solidFill>
              </a:rPr>
              <a:t> correlacionados, es decir, que son </a:t>
            </a:r>
            <a:r>
              <a:rPr i="1" lang="en">
                <a:solidFill>
                  <a:schemeClr val="dk1"/>
                </a:solidFill>
              </a:rPr>
              <a:t>heteroscedásticos</a:t>
            </a:r>
            <a:endParaRPr i="1"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475" y="3027875"/>
            <a:ext cx="3633225" cy="160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6"/>
          <p:cNvCxnSpPr/>
          <p:nvPr/>
        </p:nvCxnSpPr>
        <p:spPr>
          <a:xfrm flipH="1">
            <a:off x="3771775" y="3834075"/>
            <a:ext cx="1496700" cy="2808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46"/>
          <p:cNvSpPr/>
          <p:nvPr/>
        </p:nvSpPr>
        <p:spPr>
          <a:xfrm>
            <a:off x="778525" y="3662775"/>
            <a:ext cx="2911200" cy="12855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 prueba de </a:t>
            </a:r>
            <a:r>
              <a:rPr i="1" lang="en">
                <a:solidFill>
                  <a:schemeClr val="dk1"/>
                </a:solidFill>
              </a:rPr>
              <a:t>Portmanteau</a:t>
            </a:r>
            <a:r>
              <a:rPr i="1" lang="en">
                <a:solidFill>
                  <a:schemeClr val="dk1"/>
                </a:solidFill>
              </a:rPr>
              <a:t> confirma la heterocedasticidad. Si bien algunas de las pruebas de multiplicadores de Lagrange indican lo contrario, se impone el no cumplimiento del supuesto.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sp>
        <p:nvSpPr>
          <p:cNvPr id="477" name="Google Shape;477;p47"/>
          <p:cNvSpPr txBox="1"/>
          <p:nvPr/>
        </p:nvSpPr>
        <p:spPr>
          <a:xfrm>
            <a:off x="1376150" y="877800"/>
            <a:ext cx="1819800" cy="7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Normalidad</a:t>
            </a:r>
            <a:endParaRPr b="1" sz="2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25" y="877800"/>
            <a:ext cx="4540600" cy="2822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7"/>
          <p:cNvCxnSpPr/>
          <p:nvPr/>
        </p:nvCxnSpPr>
        <p:spPr>
          <a:xfrm flipH="1">
            <a:off x="3058825" y="1992825"/>
            <a:ext cx="1227600" cy="3390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7"/>
          <p:cNvSpPr/>
          <p:nvPr/>
        </p:nvSpPr>
        <p:spPr>
          <a:xfrm>
            <a:off x="884775" y="2053988"/>
            <a:ext cx="2118900" cy="7956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El QQ-plot de los residuales indica que no hay normalidad</a:t>
            </a:r>
            <a:endParaRPr i="1"/>
          </a:p>
        </p:txBody>
      </p:sp>
      <p:sp>
        <p:nvSpPr>
          <p:cNvPr id="481" name="Google Shape;481;p47"/>
          <p:cNvSpPr/>
          <p:nvPr/>
        </p:nvSpPr>
        <p:spPr>
          <a:xfrm>
            <a:off x="5690100" y="3794900"/>
            <a:ext cx="2118900" cy="10215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 prueba confirma que no se cumple el supuesto, pues se rechaza la </a:t>
            </a:r>
            <a:r>
              <a:rPr i="1" lang="en">
                <a:solidFill>
                  <a:schemeClr val="dk1"/>
                </a:solidFill>
              </a:rPr>
              <a:t>hipótesis</a:t>
            </a:r>
            <a:r>
              <a:rPr i="1" lang="en">
                <a:solidFill>
                  <a:schemeClr val="dk1"/>
                </a:solidFill>
              </a:rPr>
              <a:t> nula</a:t>
            </a:r>
            <a:endParaRPr i="1"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3" y="3644931"/>
            <a:ext cx="3707883" cy="8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47"/>
          <p:cNvCxnSpPr/>
          <p:nvPr/>
        </p:nvCxnSpPr>
        <p:spPr>
          <a:xfrm>
            <a:off x="4257750" y="4018775"/>
            <a:ext cx="1314600" cy="3429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type="title"/>
          </p:nvPr>
        </p:nvSpPr>
        <p:spPr>
          <a:xfrm>
            <a:off x="510888" y="4244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Prónosticos</a:t>
            </a:r>
            <a:endParaRPr/>
          </a:p>
        </p:txBody>
      </p:sp>
      <p:pic>
        <p:nvPicPr>
          <p:cNvPr id="489" name="Google Shape;489;p48"/>
          <p:cNvPicPr preferRelativeResize="0"/>
          <p:nvPr/>
        </p:nvPicPr>
        <p:blipFill rotWithShape="1">
          <a:blip r:embed="rId3">
            <a:alphaModFix/>
          </a:blip>
          <a:srcRect b="55364" l="45515" r="15804" t="39342"/>
          <a:stretch/>
        </p:blipFill>
        <p:spPr>
          <a:xfrm>
            <a:off x="5079200" y="4011575"/>
            <a:ext cx="353695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8"/>
          <p:cNvSpPr txBox="1"/>
          <p:nvPr/>
        </p:nvSpPr>
        <p:spPr>
          <a:xfrm>
            <a:off x="892650" y="4453750"/>
            <a:ext cx="73587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PRONÓSTICOS PUEDEN SER CONSTRUIDOS USANDO ITERACIÓN HACIA ADELANTE.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5683900" y="2727750"/>
            <a:ext cx="30000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Expectativa condicional de yt+j dada la información disponible en t</a:t>
            </a:r>
            <a:endParaRPr/>
          </a:p>
        </p:txBody>
      </p:sp>
      <p:sp>
        <p:nvSpPr>
          <p:cNvPr id="492" name="Google Shape;492;p48"/>
          <p:cNvSpPr txBox="1"/>
          <p:nvPr/>
        </p:nvSpPr>
        <p:spPr>
          <a:xfrm>
            <a:off x="4863175" y="840100"/>
            <a:ext cx="3537000" cy="4617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Función de pronóstico:</a:t>
            </a:r>
            <a:endParaRPr/>
          </a:p>
        </p:txBody>
      </p:sp>
      <p:pic>
        <p:nvPicPr>
          <p:cNvPr id="493" name="Google Shape;493;p48"/>
          <p:cNvPicPr preferRelativeResize="0"/>
          <p:nvPr/>
        </p:nvPicPr>
        <p:blipFill rotWithShape="1">
          <a:blip r:embed="rId4">
            <a:alphaModFix/>
          </a:blip>
          <a:srcRect b="73863" l="40700" r="38471" t="18912"/>
          <a:stretch/>
        </p:blipFill>
        <p:spPr>
          <a:xfrm>
            <a:off x="4979775" y="1459938"/>
            <a:ext cx="2230535" cy="4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 rotWithShape="1">
          <a:blip r:embed="rId5">
            <a:alphaModFix/>
          </a:blip>
          <a:srcRect b="16848" l="28689" r="32630" t="74690"/>
          <a:stretch/>
        </p:blipFill>
        <p:spPr>
          <a:xfrm>
            <a:off x="4863175" y="1992898"/>
            <a:ext cx="3536950" cy="434974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5" name="Google Shape;495;p48"/>
          <p:cNvCxnSpPr>
            <a:stCxn id="496" idx="2"/>
            <a:endCxn id="497" idx="1"/>
          </p:cNvCxnSpPr>
          <p:nvPr/>
        </p:nvCxnSpPr>
        <p:spPr>
          <a:xfrm flipH="1" rot="-5400000">
            <a:off x="4815550" y="2778300"/>
            <a:ext cx="1222200" cy="514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48"/>
          <p:cNvSpPr/>
          <p:nvPr/>
        </p:nvSpPr>
        <p:spPr>
          <a:xfrm>
            <a:off x="4923250" y="2053050"/>
            <a:ext cx="492300" cy="37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48"/>
          <p:cNvCxnSpPr>
            <a:stCxn id="496" idx="2"/>
            <a:endCxn id="491" idx="1"/>
          </p:cNvCxnSpPr>
          <p:nvPr/>
        </p:nvCxnSpPr>
        <p:spPr>
          <a:xfrm flipH="1" rot="-5400000">
            <a:off x="5121100" y="2472750"/>
            <a:ext cx="611100" cy="514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8"/>
          <p:cNvSpPr txBox="1"/>
          <p:nvPr/>
        </p:nvSpPr>
        <p:spPr>
          <a:xfrm>
            <a:off x="5684025" y="3446550"/>
            <a:ext cx="16230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Notación formal</a:t>
            </a:r>
            <a:endParaRPr/>
          </a:p>
        </p:txBody>
      </p:sp>
      <p:grpSp>
        <p:nvGrpSpPr>
          <p:cNvPr id="499" name="Google Shape;499;p48"/>
          <p:cNvGrpSpPr/>
          <p:nvPr/>
        </p:nvGrpSpPr>
        <p:grpSpPr>
          <a:xfrm>
            <a:off x="329488" y="916300"/>
            <a:ext cx="4210800" cy="3201600"/>
            <a:chOff x="329488" y="916300"/>
            <a:chExt cx="4210800" cy="3201600"/>
          </a:xfrm>
        </p:grpSpPr>
        <p:sp>
          <p:nvSpPr>
            <p:cNvPr id="500" name="Google Shape;500;p48"/>
            <p:cNvSpPr txBox="1"/>
            <p:nvPr/>
          </p:nvSpPr>
          <p:spPr>
            <a:xfrm>
              <a:off x="329488" y="916300"/>
              <a:ext cx="4210800" cy="3201600"/>
            </a:xfrm>
            <a:prstGeom prst="rect">
              <a:avLst/>
            </a:prstGeom>
            <a:solidFill>
              <a:srgbClr val="EF5455">
                <a:alpha val="12549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 útil para establecer los valores futuros de yt.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 decir, considerando el modelo AR(1)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Queremos saber cuánto es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 conocemos los coeficientes a0 y a1, podemos pronosticar y_{t+1} con la información disponible en el periodo t.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Teniendo a y_{t+1} podemos pronosticar y_{t+2}. Y Así sucesivamente… (aplica para ARMA(p,q))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1" name="Google Shape;501;p48"/>
            <p:cNvPicPr preferRelativeResize="0"/>
            <p:nvPr/>
          </p:nvPicPr>
          <p:blipFill rotWithShape="1">
            <a:blip r:embed="rId6">
              <a:alphaModFix/>
            </a:blip>
            <a:srcRect b="71981" l="62765" r="8754" t="19633"/>
            <a:stretch/>
          </p:blipFill>
          <p:spPr>
            <a:xfrm>
              <a:off x="816225" y="1461874"/>
              <a:ext cx="2604125" cy="43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8"/>
            <p:cNvPicPr preferRelativeResize="0"/>
            <p:nvPr/>
          </p:nvPicPr>
          <p:blipFill rotWithShape="1">
            <a:blip r:embed="rId7">
              <a:alphaModFix/>
            </a:blip>
            <a:srcRect b="52110" l="18314" r="49807" t="40105"/>
            <a:stretch/>
          </p:blipFill>
          <p:spPr>
            <a:xfrm>
              <a:off x="816225" y="2111798"/>
              <a:ext cx="2915099" cy="40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8"/>
            <p:cNvPicPr preferRelativeResize="0"/>
            <p:nvPr/>
          </p:nvPicPr>
          <p:blipFill rotWithShape="1">
            <a:blip r:embed="rId8">
              <a:alphaModFix/>
            </a:blip>
            <a:srcRect b="20697" l="22173" r="52465" t="72078"/>
            <a:stretch/>
          </p:blipFill>
          <p:spPr>
            <a:xfrm>
              <a:off x="816225" y="3161947"/>
              <a:ext cx="2319099" cy="371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Pronósticos</a:t>
            </a:r>
            <a:endParaRPr/>
          </a:p>
        </p:txBody>
      </p:sp>
      <p:sp>
        <p:nvSpPr>
          <p:cNvPr id="509" name="Google Shape;509;p49"/>
          <p:cNvSpPr txBox="1"/>
          <p:nvPr/>
        </p:nvSpPr>
        <p:spPr>
          <a:xfrm>
            <a:off x="679188" y="1677200"/>
            <a:ext cx="3999900" cy="4617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Error de pronóstico</a:t>
            </a:r>
            <a:endParaRPr/>
          </a:p>
        </p:txBody>
      </p:sp>
      <p:sp>
        <p:nvSpPr>
          <p:cNvPr id="510" name="Google Shape;510;p49"/>
          <p:cNvSpPr txBox="1"/>
          <p:nvPr/>
        </p:nvSpPr>
        <p:spPr>
          <a:xfrm>
            <a:off x="679188" y="2964125"/>
            <a:ext cx="3999900" cy="4617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Varianza del e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rror de pronóstico</a:t>
            </a:r>
            <a:endParaRPr/>
          </a:p>
        </p:txBody>
      </p:sp>
      <p:sp>
        <p:nvSpPr>
          <p:cNvPr id="511" name="Google Shape;511;p49"/>
          <p:cNvSpPr txBox="1"/>
          <p:nvPr/>
        </p:nvSpPr>
        <p:spPr>
          <a:xfrm>
            <a:off x="679200" y="984650"/>
            <a:ext cx="77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Debido a que rápidamente decae la calidad de los pronóstico y que no son perfectos, es importante considerar las siguientes propiedades: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b="64877" l="30814" r="38864" t="21513"/>
          <a:stretch/>
        </p:blipFill>
        <p:spPr>
          <a:xfrm>
            <a:off x="5145124" y="1600250"/>
            <a:ext cx="2439587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4">
            <a:alphaModFix/>
          </a:blip>
          <a:srcRect b="24434" l="7363" r="8283" t="61956"/>
          <a:stretch/>
        </p:blipFill>
        <p:spPr>
          <a:xfrm>
            <a:off x="1494193" y="2243725"/>
            <a:ext cx="67869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 rotWithShape="1">
          <a:blip r:embed="rId5">
            <a:alphaModFix/>
          </a:blip>
          <a:srcRect b="48630" l="16207" r="16624" t="33800"/>
          <a:stretch/>
        </p:blipFill>
        <p:spPr>
          <a:xfrm>
            <a:off x="824675" y="3478800"/>
            <a:ext cx="4845526" cy="7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/>
        </p:nvSpPr>
        <p:spPr>
          <a:xfrm>
            <a:off x="5796013" y="2887200"/>
            <a:ext cx="2668800" cy="10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sigue</a:t>
            </a:r>
            <a:r>
              <a:rPr lang="en"/>
              <a:t> suponiendo que los elementos de la secuencia </a:t>
            </a:r>
            <a:r>
              <a:rPr lang="en">
                <a:solidFill>
                  <a:schemeClr val="dk1"/>
                </a:solidFill>
              </a:rPr>
              <a:t>{𝜀t} </a:t>
            </a:r>
            <a:r>
              <a:rPr lang="en"/>
              <a:t>son independientes con una varianza igual a 𝜎^2 </a:t>
            </a:r>
            <a:endParaRPr/>
          </a:p>
        </p:txBody>
      </p:sp>
      <p:cxnSp>
        <p:nvCxnSpPr>
          <p:cNvPr id="516" name="Google Shape;516;p49"/>
          <p:cNvCxnSpPr>
            <a:stCxn id="510" idx="3"/>
            <a:endCxn id="515" idx="1"/>
          </p:cNvCxnSpPr>
          <p:nvPr/>
        </p:nvCxnSpPr>
        <p:spPr>
          <a:xfrm>
            <a:off x="4679088" y="3194975"/>
            <a:ext cx="1116900" cy="215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7" name="Google Shape;517;p49"/>
          <p:cNvSpPr txBox="1"/>
          <p:nvPr/>
        </p:nvSpPr>
        <p:spPr>
          <a:xfrm>
            <a:off x="1177125" y="4191375"/>
            <a:ext cx="728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Para los intervalos de confianza, si no hay distribución normal en los residuales, se recomienda la metodología </a:t>
            </a:r>
            <a:r>
              <a:rPr b="1" lang="en" sz="1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Bootstrapping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8" name="Google Shape;518;p49"/>
          <p:cNvGrpSpPr/>
          <p:nvPr/>
        </p:nvGrpSpPr>
        <p:grpSpPr>
          <a:xfrm>
            <a:off x="679206" y="4320538"/>
            <a:ext cx="300157" cy="367004"/>
            <a:chOff x="2452642" y="4630301"/>
            <a:chExt cx="300157" cy="367004"/>
          </a:xfrm>
        </p:grpSpPr>
        <p:sp>
          <p:nvSpPr>
            <p:cNvPr id="519" name="Google Shape;519;p49"/>
            <p:cNvSpPr/>
            <p:nvPr/>
          </p:nvSpPr>
          <p:spPr>
            <a:xfrm>
              <a:off x="2452642" y="4630301"/>
              <a:ext cx="300157" cy="264234"/>
            </a:xfrm>
            <a:custGeom>
              <a:rect b="b" l="l" r="r" t="t"/>
              <a:pathLst>
                <a:path extrusionOk="0" h="7716" w="8765">
                  <a:moveTo>
                    <a:pt x="4382" y="0"/>
                  </a:moveTo>
                  <a:cubicBezTo>
                    <a:pt x="1477" y="24"/>
                    <a:pt x="1" y="3477"/>
                    <a:pt x="1977" y="5596"/>
                  </a:cubicBezTo>
                  <a:cubicBezTo>
                    <a:pt x="2430" y="6073"/>
                    <a:pt x="2692" y="6740"/>
                    <a:pt x="2692" y="7406"/>
                  </a:cubicBezTo>
                  <a:cubicBezTo>
                    <a:pt x="2692" y="7573"/>
                    <a:pt x="2834" y="7716"/>
                    <a:pt x="3001" y="7716"/>
                  </a:cubicBezTo>
                  <a:lnTo>
                    <a:pt x="5764" y="7716"/>
                  </a:lnTo>
                  <a:cubicBezTo>
                    <a:pt x="5930" y="7716"/>
                    <a:pt x="6073" y="7573"/>
                    <a:pt x="6073" y="7406"/>
                  </a:cubicBezTo>
                  <a:cubicBezTo>
                    <a:pt x="6073" y="6740"/>
                    <a:pt x="6311" y="6097"/>
                    <a:pt x="6788" y="5596"/>
                  </a:cubicBezTo>
                  <a:cubicBezTo>
                    <a:pt x="8764" y="3501"/>
                    <a:pt x="7288" y="24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2543973" y="4907480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1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4"/>
                    <a:pt x="3091" y="624"/>
                  </a:cubicBezTo>
                  <a:cubicBezTo>
                    <a:pt x="3487" y="624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2543973" y="4941725"/>
              <a:ext cx="119447" cy="21403"/>
            </a:xfrm>
            <a:custGeom>
              <a:rect b="b" l="l" r="r" t="t"/>
              <a:pathLst>
                <a:path extrusionOk="0" h="625" w="3488">
                  <a:moveTo>
                    <a:pt x="3091" y="1"/>
                  </a:moveTo>
                  <a:cubicBezTo>
                    <a:pt x="3078" y="1"/>
                    <a:pt x="3064" y="2"/>
                    <a:pt x="3049" y="3"/>
                  </a:cubicBezTo>
                  <a:lnTo>
                    <a:pt x="382" y="3"/>
                  </a:lnTo>
                  <a:cubicBezTo>
                    <a:pt x="1" y="27"/>
                    <a:pt x="1" y="599"/>
                    <a:pt x="382" y="622"/>
                  </a:cubicBezTo>
                  <a:lnTo>
                    <a:pt x="3049" y="622"/>
                  </a:lnTo>
                  <a:cubicBezTo>
                    <a:pt x="3064" y="624"/>
                    <a:pt x="3078" y="625"/>
                    <a:pt x="3091" y="625"/>
                  </a:cubicBezTo>
                  <a:cubicBezTo>
                    <a:pt x="3487" y="625"/>
                    <a:pt x="3487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2561096" y="4976073"/>
              <a:ext cx="83215" cy="21232"/>
            </a:xfrm>
            <a:custGeom>
              <a:rect b="b" l="l" r="r" t="t"/>
              <a:pathLst>
                <a:path extrusionOk="0" h="620" w="2430">
                  <a:moveTo>
                    <a:pt x="382" y="0"/>
                  </a:moveTo>
                  <a:cubicBezTo>
                    <a:pt x="1" y="24"/>
                    <a:pt x="1" y="596"/>
                    <a:pt x="382" y="620"/>
                  </a:cubicBezTo>
                  <a:lnTo>
                    <a:pt x="2049" y="620"/>
                  </a:lnTo>
                  <a:cubicBezTo>
                    <a:pt x="2430" y="596"/>
                    <a:pt x="2430" y="24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/>
          <p:nvPr/>
        </p:nvSpPr>
        <p:spPr>
          <a:xfrm>
            <a:off x="2872050" y="397075"/>
            <a:ext cx="3537000" cy="4002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Recomendaciones</a:t>
            </a:r>
            <a:endParaRPr/>
          </a:p>
        </p:txBody>
      </p:sp>
      <p:sp>
        <p:nvSpPr>
          <p:cNvPr id="529" name="Google Shape;529;p50"/>
          <p:cNvSpPr txBox="1"/>
          <p:nvPr/>
        </p:nvSpPr>
        <p:spPr>
          <a:xfrm>
            <a:off x="457200" y="1074975"/>
            <a:ext cx="8366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inks para el manejo de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fable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y de modelos ARIMA en R (para las personas interesadas en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entender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mejor el paquete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fable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):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Link de referencia con las funciones disponibles en fable: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https://fable.tidyverts.org/reference/index.html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emplear el comando ARIMA de fable: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https://otexts.com/fpp3/arima-r.html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 instalación y generalidades del paquete: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https://fable.tidyverts.org/index.html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Documentación sobre el conjunto de paquetes del tidyverse: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https://tidyverts.org/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Libro oficial del autor del paquete para el manejo de series de tiempo en R: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https://otexts.com/fpp3/index.html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Página de CRAN para el paquete fable: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https://cran.r-project.org/web/packages/fable/index.html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 txBox="1"/>
          <p:nvPr/>
        </p:nvSpPr>
        <p:spPr>
          <a:xfrm>
            <a:off x="2585250" y="397075"/>
            <a:ext cx="3973500" cy="400200"/>
          </a:xfrm>
          <a:prstGeom prst="rect">
            <a:avLst/>
          </a:prstGeom>
          <a:solidFill>
            <a:srgbClr val="EF545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 txBox="1"/>
          <p:nvPr>
            <p:ph type="title"/>
          </p:nvPr>
        </p:nvSpPr>
        <p:spPr>
          <a:xfrm>
            <a:off x="382575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Bibliografía complementaria</a:t>
            </a:r>
            <a:endParaRPr/>
          </a:p>
        </p:txBody>
      </p:sp>
      <p:sp>
        <p:nvSpPr>
          <p:cNvPr id="536" name="Google Shape;536;p51"/>
          <p:cNvSpPr txBox="1"/>
          <p:nvPr/>
        </p:nvSpPr>
        <p:spPr>
          <a:xfrm>
            <a:off x="457200" y="1074975"/>
            <a:ext cx="836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Lecturas recomendadas para el desarrollo del taller: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Enders: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2.10 (clave)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3.1 (clave)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4.1 (clave)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4.2 (opcional/profundizar)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4.3 (opcional/profundizar)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4.4 (opcional/profundizar)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4.5 (opcional/profundizar)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Pfaff: 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5.1 (clave para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entender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mejor la prueba de raíz unitaria de DF en 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 5 en general (clave para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entender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todas las pruebas de raíz unitaria del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paquete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urca)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Ruido Blanco</a:t>
            </a:r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975"/>
            <a:ext cx="4808850" cy="30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50" y="1447600"/>
            <a:ext cx="4380175" cy="27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2381850" y="4530725"/>
            <a:ext cx="4380300" cy="512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 existe correlación lineal en ningún rezago: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Todas las autocorrelaciones (parciales) son cero.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/>
          <p:nvPr>
            <p:ph type="title"/>
          </p:nvPr>
        </p:nvSpPr>
        <p:spPr>
          <a:xfrm>
            <a:off x="579075" y="22641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/>
              <a:t>Fuentes útiles de datos en economía</a:t>
            </a:r>
            <a:endParaRPr sz="332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de datos </a:t>
            </a:r>
            <a:endParaRPr/>
          </a:p>
        </p:txBody>
      </p:sp>
      <p:sp>
        <p:nvSpPr>
          <p:cNvPr id="547" name="Google Shape;547;p53"/>
          <p:cNvSpPr/>
          <p:nvPr/>
        </p:nvSpPr>
        <p:spPr>
          <a:xfrm>
            <a:off x="469700" y="1237083"/>
            <a:ext cx="4158900" cy="5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53"/>
          <p:cNvGrpSpPr/>
          <p:nvPr/>
        </p:nvGrpSpPr>
        <p:grpSpPr>
          <a:xfrm>
            <a:off x="469757" y="1234245"/>
            <a:ext cx="4261961" cy="582778"/>
            <a:chOff x="469724" y="1234175"/>
            <a:chExt cx="2427776" cy="359163"/>
          </a:xfrm>
        </p:grpSpPr>
        <p:sp>
          <p:nvSpPr>
            <p:cNvPr id="549" name="Google Shape;549;p53"/>
            <p:cNvSpPr txBox="1"/>
            <p:nvPr/>
          </p:nvSpPr>
          <p:spPr>
            <a:xfrm>
              <a:off x="469724" y="1234198"/>
              <a:ext cx="803700" cy="359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" name="Google Shape;550;p53"/>
            <p:cNvSpPr txBox="1"/>
            <p:nvPr/>
          </p:nvSpPr>
          <p:spPr>
            <a:xfrm>
              <a:off x="1190800" y="1234175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3"/>
                </a:rPr>
                <a:t>Work Economic Outlook (IMF)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1" name="Google Shape;551;p53"/>
          <p:cNvSpPr/>
          <p:nvPr/>
        </p:nvSpPr>
        <p:spPr>
          <a:xfrm>
            <a:off x="469700" y="2063571"/>
            <a:ext cx="4158900" cy="58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3"/>
          <p:cNvGrpSpPr/>
          <p:nvPr/>
        </p:nvGrpSpPr>
        <p:grpSpPr>
          <a:xfrm>
            <a:off x="469757" y="2061818"/>
            <a:ext cx="4261961" cy="582773"/>
            <a:chOff x="469724" y="1745372"/>
            <a:chExt cx="2427776" cy="359160"/>
          </a:xfrm>
        </p:grpSpPr>
        <p:sp>
          <p:nvSpPr>
            <p:cNvPr id="553" name="Google Shape;553;p53"/>
            <p:cNvSpPr txBox="1"/>
            <p:nvPr/>
          </p:nvSpPr>
          <p:spPr>
            <a:xfrm>
              <a:off x="469724" y="1745391"/>
              <a:ext cx="803700" cy="359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4" name="Google Shape;554;p53"/>
            <p:cNvSpPr txBox="1"/>
            <p:nvPr/>
          </p:nvSpPr>
          <p:spPr>
            <a:xfrm>
              <a:off x="1190800" y="1745372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4"/>
                </a:rPr>
                <a:t>Work Bank Open Data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5" name="Google Shape;555;p53"/>
          <p:cNvSpPr/>
          <p:nvPr/>
        </p:nvSpPr>
        <p:spPr>
          <a:xfrm>
            <a:off x="469700" y="2890200"/>
            <a:ext cx="4158900" cy="5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53"/>
          <p:cNvGrpSpPr/>
          <p:nvPr/>
        </p:nvGrpSpPr>
        <p:grpSpPr>
          <a:xfrm>
            <a:off x="469760" y="2889412"/>
            <a:ext cx="4261958" cy="582698"/>
            <a:chOff x="469725" y="2254842"/>
            <a:chExt cx="2427775" cy="359114"/>
          </a:xfrm>
        </p:grpSpPr>
        <p:sp>
          <p:nvSpPr>
            <p:cNvPr id="557" name="Google Shape;557;p53"/>
            <p:cNvSpPr txBox="1"/>
            <p:nvPr/>
          </p:nvSpPr>
          <p:spPr>
            <a:xfrm>
              <a:off x="469725" y="2254855"/>
              <a:ext cx="9843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" name="Google Shape;558;p53"/>
            <p:cNvSpPr txBox="1"/>
            <p:nvPr/>
          </p:nvSpPr>
          <p:spPr>
            <a:xfrm>
              <a:off x="1190800" y="2254842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5"/>
                </a:rPr>
                <a:t>FRED Data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9" name="Google Shape;559;p53"/>
          <p:cNvSpPr/>
          <p:nvPr/>
        </p:nvSpPr>
        <p:spPr>
          <a:xfrm>
            <a:off x="469700" y="3716848"/>
            <a:ext cx="4158900" cy="58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53"/>
          <p:cNvGrpSpPr/>
          <p:nvPr/>
        </p:nvGrpSpPr>
        <p:grpSpPr>
          <a:xfrm>
            <a:off x="469757" y="3717001"/>
            <a:ext cx="4261961" cy="582763"/>
            <a:chOff x="469724" y="2764300"/>
            <a:chExt cx="2427776" cy="359154"/>
          </a:xfrm>
        </p:grpSpPr>
        <p:sp>
          <p:nvSpPr>
            <p:cNvPr id="561" name="Google Shape;561;p53"/>
            <p:cNvSpPr txBox="1"/>
            <p:nvPr/>
          </p:nvSpPr>
          <p:spPr>
            <a:xfrm>
              <a:off x="469724" y="2764313"/>
              <a:ext cx="803700" cy="359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53"/>
            <p:cNvSpPr txBox="1"/>
            <p:nvPr/>
          </p:nvSpPr>
          <p:spPr>
            <a:xfrm>
              <a:off x="1190800" y="2764300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6"/>
                </a:rPr>
                <a:t>ELCA (UniAndes)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3" name="Google Shape;563;p53"/>
          <p:cNvSpPr/>
          <p:nvPr/>
        </p:nvSpPr>
        <p:spPr>
          <a:xfrm>
            <a:off x="4811250" y="1238433"/>
            <a:ext cx="4158900" cy="5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53"/>
          <p:cNvGrpSpPr/>
          <p:nvPr/>
        </p:nvGrpSpPr>
        <p:grpSpPr>
          <a:xfrm>
            <a:off x="4811307" y="1235595"/>
            <a:ext cx="4261961" cy="582712"/>
            <a:chOff x="469724" y="1234175"/>
            <a:chExt cx="2427776" cy="359123"/>
          </a:xfrm>
        </p:grpSpPr>
        <p:sp>
          <p:nvSpPr>
            <p:cNvPr id="565" name="Google Shape;565;p53"/>
            <p:cNvSpPr txBox="1"/>
            <p:nvPr/>
          </p:nvSpPr>
          <p:spPr>
            <a:xfrm>
              <a:off x="469724" y="1234198"/>
              <a:ext cx="803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6" name="Google Shape;566;p53"/>
            <p:cNvSpPr txBox="1"/>
            <p:nvPr/>
          </p:nvSpPr>
          <p:spPr>
            <a:xfrm>
              <a:off x="1190800" y="1234175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7"/>
                </a:rPr>
                <a:t>DANE (Microdatos)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7" name="Google Shape;567;p53"/>
          <p:cNvSpPr/>
          <p:nvPr/>
        </p:nvSpPr>
        <p:spPr>
          <a:xfrm>
            <a:off x="4811250" y="2064921"/>
            <a:ext cx="4158900" cy="58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53"/>
          <p:cNvGrpSpPr/>
          <p:nvPr/>
        </p:nvGrpSpPr>
        <p:grpSpPr>
          <a:xfrm>
            <a:off x="4811307" y="2063168"/>
            <a:ext cx="4261961" cy="582707"/>
            <a:chOff x="469724" y="1745372"/>
            <a:chExt cx="2427776" cy="359120"/>
          </a:xfrm>
        </p:grpSpPr>
        <p:sp>
          <p:nvSpPr>
            <p:cNvPr id="569" name="Google Shape;569;p53"/>
            <p:cNvSpPr txBox="1"/>
            <p:nvPr/>
          </p:nvSpPr>
          <p:spPr>
            <a:xfrm>
              <a:off x="469724" y="1745391"/>
              <a:ext cx="803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0" name="Google Shape;570;p53"/>
            <p:cNvSpPr txBox="1"/>
            <p:nvPr/>
          </p:nvSpPr>
          <p:spPr>
            <a:xfrm>
              <a:off x="1190800" y="1745372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8"/>
                </a:rPr>
                <a:t>Panel Study of Income and Dynamics (Umich)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71" name="Google Shape;571;p53"/>
          <p:cNvSpPr/>
          <p:nvPr/>
        </p:nvSpPr>
        <p:spPr>
          <a:xfrm>
            <a:off x="4811250" y="2891550"/>
            <a:ext cx="4158900" cy="5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53"/>
          <p:cNvGrpSpPr/>
          <p:nvPr/>
        </p:nvGrpSpPr>
        <p:grpSpPr>
          <a:xfrm>
            <a:off x="4811310" y="2890762"/>
            <a:ext cx="4261958" cy="582698"/>
            <a:chOff x="469725" y="2254842"/>
            <a:chExt cx="2427775" cy="359114"/>
          </a:xfrm>
        </p:grpSpPr>
        <p:sp>
          <p:nvSpPr>
            <p:cNvPr id="573" name="Google Shape;573;p53"/>
            <p:cNvSpPr txBox="1"/>
            <p:nvPr/>
          </p:nvSpPr>
          <p:spPr>
            <a:xfrm>
              <a:off x="469725" y="2254855"/>
              <a:ext cx="9843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4" name="Google Shape;574;p53"/>
            <p:cNvSpPr txBox="1"/>
            <p:nvPr/>
          </p:nvSpPr>
          <p:spPr>
            <a:xfrm>
              <a:off x="1190800" y="2254842"/>
              <a:ext cx="1706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hlink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9"/>
                </a:rPr>
                <a:t>Datos abiertos - Colombia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95550" y="783575"/>
            <a:ext cx="2727300" cy="7866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95550" y="907625"/>
            <a:ext cx="2727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AR(1) estacionario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739350" y="2792500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00" y="1416475"/>
            <a:ext cx="6767601" cy="343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7"/>
          <p:cNvCxnSpPr/>
          <p:nvPr/>
        </p:nvCxnSpPr>
        <p:spPr>
          <a:xfrm>
            <a:off x="1459200" y="2792500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7"/>
          <p:cNvSpPr txBox="1"/>
          <p:nvPr/>
        </p:nvSpPr>
        <p:spPr>
          <a:xfrm>
            <a:off x="7076525" y="1714275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AR(1) estacionario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13" y="1005950"/>
            <a:ext cx="7944377" cy="38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2682250" y="1667625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rápido de las autocorrelaciones a 0</a:t>
            </a:r>
            <a:r>
              <a:rPr i="1" lang="en"/>
              <a:t>.</a:t>
            </a:r>
            <a:endParaRPr i="1"/>
          </a:p>
        </p:txBody>
      </p:sp>
      <p:sp>
        <p:nvSpPr>
          <p:cNvPr id="86" name="Google Shape;86;p18"/>
          <p:cNvSpPr/>
          <p:nvPr/>
        </p:nvSpPr>
        <p:spPr>
          <a:xfrm>
            <a:off x="6742500" y="1667625"/>
            <a:ext cx="1657500" cy="14667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Únicamente la primera autocorrelación es diferente de 0.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95550" y="331525"/>
            <a:ext cx="2727300" cy="8538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95550" y="492250"/>
            <a:ext cx="272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AR(1) no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0" y="2909575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no constante 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81" y="1092075"/>
            <a:ext cx="7802281" cy="4051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/>
          <p:nvPr/>
        </p:nvCxnSpPr>
        <p:spPr>
          <a:xfrm>
            <a:off x="1127700" y="2953225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9"/>
          <p:cNvSpPr txBox="1"/>
          <p:nvPr/>
        </p:nvSpPr>
        <p:spPr>
          <a:xfrm>
            <a:off x="6915800" y="3241375"/>
            <a:ext cx="125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no constante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2361950" y="3628300"/>
            <a:ext cx="522300" cy="42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7989350" y="1892050"/>
            <a:ext cx="522300" cy="629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57200" y="411475"/>
            <a:ext cx="812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 y FACP de un AR(1) no estacionario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5078"/>
            <a:ext cx="8426698" cy="396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7264900" y="1396375"/>
            <a:ext cx="1657500" cy="1155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Únicamente la primera autocorrelación es diferente de 0.</a:t>
            </a:r>
            <a:endParaRPr i="1"/>
          </a:p>
        </p:txBody>
      </p:sp>
      <p:sp>
        <p:nvSpPr>
          <p:cNvPr id="106" name="Google Shape;106;p20"/>
          <p:cNvSpPr/>
          <p:nvPr/>
        </p:nvSpPr>
        <p:spPr>
          <a:xfrm>
            <a:off x="5255725" y="3184550"/>
            <a:ext cx="1796400" cy="9543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Decaimiento muy lento de autocorrelaciones a 0.</a:t>
            </a:r>
            <a:endParaRPr i="1"/>
          </a:p>
        </p:txBody>
      </p:sp>
      <p:cxnSp>
        <p:nvCxnSpPr>
          <p:cNvPr id="107" name="Google Shape;107;p20"/>
          <p:cNvCxnSpPr/>
          <p:nvPr/>
        </p:nvCxnSpPr>
        <p:spPr>
          <a:xfrm flipH="1" rot="10800000">
            <a:off x="3757175" y="3686800"/>
            <a:ext cx="1255800" cy="100500"/>
          </a:xfrm>
          <a:prstGeom prst="straightConnector1">
            <a:avLst/>
          </a:prstGeom>
          <a:noFill/>
          <a:ln cap="flat" cmpd="sng" w="38100">
            <a:solidFill>
              <a:srgbClr val="F89B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0"/>
          <p:cNvCxnSpPr/>
          <p:nvPr/>
        </p:nvCxnSpPr>
        <p:spPr>
          <a:xfrm flipH="1" rot="10800000">
            <a:off x="5254825" y="1848425"/>
            <a:ext cx="1798200" cy="20100"/>
          </a:xfrm>
          <a:prstGeom prst="straightConnector1">
            <a:avLst/>
          </a:prstGeom>
          <a:noFill/>
          <a:ln cap="flat" cmpd="sng" w="38100">
            <a:solidFill>
              <a:srgbClr val="869FB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95550" y="783575"/>
            <a:ext cx="2727300" cy="7866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95550" y="907625"/>
            <a:ext cx="2727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AR(2) estacionario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80300" y="2748850"/>
            <a:ext cx="14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Media constante,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pero hay mayor persistencia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00" y="1376300"/>
            <a:ext cx="7424001" cy="37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1"/>
          <p:cNvCxnSpPr/>
          <p:nvPr/>
        </p:nvCxnSpPr>
        <p:spPr>
          <a:xfrm>
            <a:off x="1459200" y="2792500"/>
            <a:ext cx="10659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21"/>
          <p:cNvSpPr txBox="1"/>
          <p:nvPr/>
        </p:nvSpPr>
        <p:spPr>
          <a:xfrm>
            <a:off x="4661300" y="1791175"/>
            <a:ext cx="2230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Varianza que tiende a ser constante, pero hay persistencia</a:t>
            </a:r>
            <a:endParaRPr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4531675" y="482200"/>
            <a:ext cx="4380300" cy="643200"/>
          </a:xfrm>
          <a:prstGeom prst="rect">
            <a:avLst/>
          </a:prstGeom>
          <a:solidFill>
            <a:srgbClr val="2B325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Los valores presentes de la serie dependen no solo del primer sino también del segundo rezago, lo que sugiere una </a:t>
            </a:r>
            <a:r>
              <a:rPr b="1" i="1" lang="en"/>
              <a:t>mayor persistencia en el proceso. 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data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2B3252"/>
      </a:accent1>
      <a:accent2>
        <a:srgbClr val="EF5455"/>
      </a:accent2>
      <a:accent3>
        <a:srgbClr val="2B3252"/>
      </a:accent3>
      <a:accent4>
        <a:srgbClr val="EF5455"/>
      </a:accent4>
      <a:accent5>
        <a:srgbClr val="2B3252"/>
      </a:accent5>
      <a:accent6>
        <a:srgbClr val="EF545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